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Lst>
  <p:notesMasterIdLst>
    <p:notesMasterId r:id="rId25"/>
  </p:notesMasterIdLst>
  <p:handoutMasterIdLst>
    <p:handoutMasterId r:id="rId26"/>
  </p:handoutMasterIdLst>
  <p:sldIdLst>
    <p:sldId id="256" r:id="rId2"/>
    <p:sldId id="257" r:id="rId3"/>
    <p:sldId id="258" r:id="rId4"/>
    <p:sldId id="259" r:id="rId5"/>
    <p:sldId id="275" r:id="rId6"/>
    <p:sldId id="262" r:id="rId7"/>
    <p:sldId id="260" r:id="rId8"/>
    <p:sldId id="261" r:id="rId9"/>
    <p:sldId id="263" r:id="rId10"/>
    <p:sldId id="267" r:id="rId11"/>
    <p:sldId id="264" r:id="rId12"/>
    <p:sldId id="277" r:id="rId13"/>
    <p:sldId id="279" r:id="rId14"/>
    <p:sldId id="266" r:id="rId15"/>
    <p:sldId id="269" r:id="rId16"/>
    <p:sldId id="268" r:id="rId17"/>
    <p:sldId id="276" r:id="rId18"/>
    <p:sldId id="271" r:id="rId19"/>
    <p:sldId id="272" r:id="rId20"/>
    <p:sldId id="273" r:id="rId21"/>
    <p:sldId id="274" r:id="rId22"/>
    <p:sldId id="281" r:id="rId23"/>
    <p:sldId id="278" r:id="rId2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250" autoAdjust="0"/>
  </p:normalViewPr>
  <p:slideViewPr>
    <p:cSldViewPr>
      <p:cViewPr>
        <p:scale>
          <a:sx n="82" d="100"/>
          <a:sy n="82" d="100"/>
        </p:scale>
        <p:origin x="-222" y="18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kecman\Desktop\Prilog%202%20-%20Pomocni%20dokument%20za%20tabele%20i%20grafike%202019.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sr-Latn-RS" sz="1400" b="0" i="0" u="none" strike="noStrike" kern="1200" spc="0" baseline="0">
                <a:solidFill>
                  <a:schemeClr val="tx1">
                    <a:lumMod val="65000"/>
                    <a:lumOff val="35000"/>
                  </a:schemeClr>
                </a:solidFill>
                <a:latin typeface="+mn-lt"/>
                <a:ea typeface="+mn-ea"/>
                <a:cs typeface="+mn-cs"/>
              </a:defRPr>
            </a:pPr>
            <a:r>
              <a:rPr lang="sr-Cyrl-RS" b="1"/>
              <a:t>Структура прихода и примања</a:t>
            </a:r>
            <a:endParaRPr lang="en-US"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1452863076244924"/>
          <c:y val="0.33374488188976448"/>
          <c:w val="0.62846713498254947"/>
          <c:h val="0.55553768720086449"/>
        </c:manualLayout>
      </c:layout>
      <c:pie3DChart>
        <c:varyColors val="1"/>
        <c:ser>
          <c:idx val="0"/>
          <c:order val="0"/>
          <c:explosion val="13"/>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0E86-4DB2-BB9D-FEC6D903DEFD}"/>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2-0E86-4DB2-BB9D-FEC6D903DEFD}"/>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0E86-4DB2-BB9D-FEC6D903DEFD}"/>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4-0E86-4DB2-BB9D-FEC6D903DEFD}"/>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6-0E86-4DB2-BB9D-FEC6D903DEFD}"/>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0E86-4DB2-BB9D-FEC6D903DEFD}"/>
              </c:ext>
            </c:extLst>
          </c:dPt>
          <c:dLbls>
            <c:dLbl>
              <c:idx val="0"/>
              <c:layout>
                <c:manualLayout>
                  <c:x val="4.2935426600180411E-3"/>
                  <c:y val="-2.7461355565848413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0E86-4DB2-BB9D-FEC6D903DEFD}"/>
                </c:ext>
                <c:ext xmlns:c15="http://schemas.microsoft.com/office/drawing/2012/chart" uri="{CE6537A1-D6FC-4f65-9D91-7224C49458BB}">
                  <c15:layout/>
                </c:ext>
              </c:extLst>
            </c:dLbl>
            <c:dLbl>
              <c:idx val="2"/>
              <c:layout>
                <c:manualLayout>
                  <c:x val="4.2949015040300277E-2"/>
                  <c:y val="-1.4606515362050345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0E86-4DB2-BB9D-FEC6D903DEFD}"/>
                </c:ext>
                <c:ext xmlns:c15="http://schemas.microsoft.com/office/drawing/2012/chart" uri="{CE6537A1-D6FC-4f65-9D91-7224C49458BB}">
                  <c15:layout/>
                </c:ext>
              </c:extLst>
            </c:dLbl>
            <c:dLbl>
              <c:idx val="4"/>
              <c:layout>
                <c:manualLayout>
                  <c:x val="-0.18654776781561791"/>
                  <c:y val="1.303270032422418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6-0E86-4DB2-BB9D-FEC6D903DEFD}"/>
                </c:ext>
                <c:ext xmlns:c15="http://schemas.microsoft.com/office/drawing/2012/chart" uri="{CE6537A1-D6FC-4f65-9D91-7224C49458BB}">
                  <c15:layout/>
                </c:ext>
              </c:extLst>
            </c:dLbl>
            <c:dLbl>
              <c:idx val="5"/>
              <c:layout>
                <c:manualLayout>
                  <c:x val="3.9034411915767828E-2"/>
                  <c:y val="-4.0784313725490184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0E86-4DB2-BB9D-FEC6D903DEFD}"/>
                </c:ext>
                <c:ext xmlns:c15="http://schemas.microsoft.com/office/drawing/2012/chart" uri="{CE6537A1-D6FC-4f65-9D91-7224C49458BB}">
                  <c15:layout/>
                </c:ext>
              </c:extLst>
            </c:dLbl>
            <c:spPr>
              <a:solidFill>
                <a:sysClr val="window" lastClr="FFFFFF"/>
              </a:solidFill>
              <a:ln w="12700">
                <a:solidFill>
                  <a:sysClr val="windowText" lastClr="000000">
                    <a:lumMod val="50000"/>
                    <a:lumOff val="50000"/>
                  </a:sysClr>
                </a:solidFill>
              </a:ln>
              <a:effectLst/>
            </c:spPr>
            <c:txPr>
              <a:bodyPr rot="0" spcFirstLastPara="1" vertOverflow="clip" horzOverflow="clip" vert="horz" wrap="square" lIns="38100" tIns="19050" rIns="38100" bIns="19050" anchor="ctr" anchorCtr="1">
                <a:spAutoFit/>
              </a:bodyPr>
              <a:lstStyle/>
              <a:p>
                <a:pPr>
                  <a:defRPr lang="sr-Latn-RS" sz="1200" b="1" i="0" u="none" strike="noStrike" kern="1200" baseline="0">
                    <a:solidFill>
                      <a:schemeClr val="dk1">
                        <a:lumMod val="65000"/>
                        <a:lumOff val="35000"/>
                      </a:schemeClr>
                    </a:solidFill>
                    <a:latin typeface="+mn-lt"/>
                    <a:ea typeface="+mn-ea"/>
                    <a:cs typeface="+mn-cs"/>
                  </a:defRPr>
                </a:pPr>
                <a:endParaRPr lang="sr-Latn-RS"/>
              </a:p>
            </c:txPr>
            <c:dLblPos val="bestFit"/>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15:layout/>
              </c:ext>
            </c:extLst>
          </c:dLbls>
          <c:cat>
            <c:strRef>
              <c:f>'Prihodi i primanja'!$C$6:$C$11</c:f>
              <c:strCache>
                <c:ptCount val="6"/>
                <c:pt idx="0">
                  <c:v>Порески приходи</c:v>
                </c:pt>
                <c:pt idx="1">
                  <c:v>трансфери</c:v>
                </c:pt>
                <c:pt idx="2">
                  <c:v>други приходи</c:v>
                </c:pt>
                <c:pt idx="3">
                  <c:v>примања од продаје нефинансијске имовине</c:v>
                </c:pt>
                <c:pt idx="4">
                  <c:v>примања од продаје финансијске имовине</c:v>
                </c:pt>
                <c:pt idx="5">
                  <c:v>пренета средства ихз претходне године</c:v>
                </c:pt>
              </c:strCache>
            </c:strRef>
          </c:cat>
          <c:val>
            <c:numRef>
              <c:f>'Prihodi i primanja'!$D$6:$D$11</c:f>
              <c:numCache>
                <c:formatCode>#,##0</c:formatCode>
                <c:ptCount val="6"/>
                <c:pt idx="0">
                  <c:v>1437800</c:v>
                </c:pt>
                <c:pt idx="1">
                  <c:v>166890</c:v>
                </c:pt>
                <c:pt idx="2">
                  <c:v>259855</c:v>
                </c:pt>
                <c:pt idx="3">
                  <c:v>30050</c:v>
                </c:pt>
                <c:pt idx="4">
                  <c:v>20000</c:v>
                </c:pt>
                <c:pt idx="5">
                  <c:v>200905</c:v>
                </c:pt>
              </c:numCache>
            </c:numRef>
          </c:val>
          <c:extLst xmlns:c16r2="http://schemas.microsoft.com/office/drawing/2015/06/chart">
            <c:ext xmlns:c16="http://schemas.microsoft.com/office/drawing/2014/chart" uri="{C3380CC4-5D6E-409C-BE32-E72D297353CC}">
              <c16:uniqueId val="{00000000-0E86-4DB2-BB9D-FEC6D903DEFD}"/>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sr-Latn-RS" sz="1400" b="0" i="0" u="none" strike="noStrike" kern="1200" spc="0" baseline="0">
                <a:solidFill>
                  <a:schemeClr val="tx1">
                    <a:lumMod val="65000"/>
                    <a:lumOff val="35000"/>
                  </a:schemeClr>
                </a:solidFill>
                <a:latin typeface="+mn-lt"/>
                <a:ea typeface="+mn-ea"/>
                <a:cs typeface="+mn-cs"/>
              </a:defRPr>
            </a:pPr>
            <a:r>
              <a:rPr lang="sr-Cyrl-RS" b="1"/>
              <a:t>Структура расхода и издатака</a:t>
            </a:r>
            <a:endParaRPr lang="en-US" b="1"/>
          </a:p>
        </c:rich>
      </c:tx>
      <c:layout/>
      <c:overlay val="0"/>
      <c:spPr>
        <a:noFill/>
        <a:ln>
          <a:noFill/>
        </a:ln>
        <a:effectLst/>
      </c:spPr>
    </c:title>
    <c:autoTitleDeleted val="0"/>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23712750081894612"/>
          <c:y val="0.31178409757603831"/>
          <c:w val="0.53601721202415242"/>
          <c:h val="0.47396905974988451"/>
        </c:manualLayout>
      </c:layout>
      <c:pie3DChart>
        <c:varyColors val="1"/>
        <c:ser>
          <c:idx val="0"/>
          <c:order val="0"/>
          <c:explosion val="15"/>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9187-400C-AE0C-D299E08B2FF7}"/>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9187-400C-AE0C-D299E08B2FF7}"/>
              </c:ext>
            </c:extLst>
          </c:dPt>
          <c:dPt>
            <c:idx val="2"/>
            <c:bubble3D val="0"/>
            <c:explosion val="3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9187-400C-AE0C-D299E08B2FF7}"/>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9187-400C-AE0C-D299E08B2FF7}"/>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9187-400C-AE0C-D299E08B2FF7}"/>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9187-400C-AE0C-D299E08B2FF7}"/>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9187-400C-AE0C-D299E08B2FF7}"/>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E-9187-400C-AE0C-D299E08B2FF7}"/>
              </c:ext>
            </c:extLst>
          </c:dPt>
          <c:dLbls>
            <c:dLbl>
              <c:idx val="0"/>
              <c:layout>
                <c:manualLayout>
                  <c:x val="0.10888546481766814"/>
                  <c:y val="-8.470588235294127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9187-400C-AE0C-D299E08B2FF7}"/>
                </c:ext>
                <c:ext xmlns:c15="http://schemas.microsoft.com/office/drawing/2012/chart" uri="{CE6537A1-D6FC-4f65-9D91-7224C49458BB}">
                  <c15:layout/>
                </c:ext>
              </c:extLst>
            </c:dLbl>
            <c:dLbl>
              <c:idx val="1"/>
              <c:layout>
                <c:manualLayout>
                  <c:x val="3.6979969183359065E-2"/>
                  <c:y val="0.13803921568627464"/>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9187-400C-AE0C-D299E08B2FF7}"/>
                </c:ext>
                <c:ext xmlns:c15="http://schemas.microsoft.com/office/drawing/2012/chart" uri="{CE6537A1-D6FC-4f65-9D91-7224C49458BB}">
                  <c15:layout/>
                </c:ext>
              </c:extLst>
            </c:dLbl>
            <c:dLbl>
              <c:idx val="2"/>
              <c:layout>
                <c:manualLayout>
                  <c:x val="-8.4232152028762206E-2"/>
                  <c:y val="2.5098039215686273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9187-400C-AE0C-D299E08B2FF7}"/>
                </c:ext>
                <c:ext xmlns:c15="http://schemas.microsoft.com/office/drawing/2012/chart" uri="{CE6537A1-D6FC-4f65-9D91-7224C49458BB}">
                  <c15:layout/>
                </c:ext>
              </c:extLst>
            </c:dLbl>
            <c:dLbl>
              <c:idx val="3"/>
              <c:layout>
                <c:manualLayout>
                  <c:x val="-8.6286594761171009E-2"/>
                  <c:y val="3.7647058823529471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9187-400C-AE0C-D299E08B2FF7}"/>
                </c:ext>
                <c:ext xmlns:c15="http://schemas.microsoft.com/office/drawing/2012/chart" uri="{CE6537A1-D6FC-4f65-9D91-7224C49458BB}">
                  <c15:layout/>
                </c:ext>
              </c:extLst>
            </c:dLbl>
            <c:dLbl>
              <c:idx val="4"/>
              <c:layout>
                <c:manualLayout>
                  <c:x val="-4.3143297380585505E-2"/>
                  <c:y val="-3.7647058823529471E-2"/>
                </c:manualLayout>
              </c:layout>
              <c:tx>
                <c:rich>
                  <a:bodyPr/>
                  <a:lstStyle/>
                  <a:p>
                    <a:r>
                      <a:rPr lang="sr-Cyrl-RS"/>
                      <a:t>социјална </a:t>
                    </a:r>
                    <a:r>
                      <a:rPr lang="sr-Cyrl-RS" dirty="0" smtClean="0"/>
                      <a:t>заштита</a:t>
                    </a:r>
                    <a:r>
                      <a:rPr lang="sr-Cyrl-RS"/>
                      <a:t>
3%</a:t>
                    </a:r>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9187-400C-AE0C-D299E08B2FF7}"/>
                </c:ext>
                <c:ext xmlns:c15="http://schemas.microsoft.com/office/drawing/2012/chart" uri="{CE6537A1-D6FC-4f65-9D91-7224C49458BB}">
                  <c15:layout/>
                </c:ext>
              </c:extLst>
            </c:dLbl>
            <c:dLbl>
              <c:idx val="5"/>
              <c:layout>
                <c:manualLayout>
                  <c:x val="-7.3959938366718034E-2"/>
                  <c:y val="-0.12862745098039224"/>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B-9187-400C-AE0C-D299E08B2FF7}"/>
                </c:ext>
                <c:ext xmlns:c15="http://schemas.microsoft.com/office/drawing/2012/chart" uri="{CE6537A1-D6FC-4f65-9D91-7224C49458BB}">
                  <c15:layout/>
                </c:ext>
              </c:extLst>
            </c:dLbl>
            <c:dLbl>
              <c:idx val="6"/>
              <c:layout>
                <c:manualLayout>
                  <c:x val="-6.1633281972265034E-3"/>
                  <c:y val="-0.12862745098039224"/>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D-9187-400C-AE0C-D299E08B2FF7}"/>
                </c:ext>
                <c:ext xmlns:c15="http://schemas.microsoft.com/office/drawing/2012/chart" uri="{CE6537A1-D6FC-4f65-9D91-7224C49458BB}">
                  <c15:layout/>
                </c:ext>
              </c:extLst>
            </c:dLbl>
            <c:dLbl>
              <c:idx val="7"/>
              <c:layout>
                <c:manualLayout>
                  <c:x val="7.6014381099126935E-2"/>
                  <c:y val="-0.10980392156862755"/>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E-9187-400C-AE0C-D299E08B2FF7}"/>
                </c:ext>
                <c:ext xmlns:c15="http://schemas.microsoft.com/office/drawing/2012/chart" uri="{CE6537A1-D6FC-4f65-9D91-7224C49458BB}">
                  <c15:layout/>
                </c:ext>
              </c:extLst>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lang="sr-Latn-RS" sz="12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'Rashodi i izdaci'!$C$6:$C$13</c:f>
              <c:strCache>
                <c:ptCount val="8"/>
                <c:pt idx="0">
                  <c:v>расходи за запослене</c:v>
                </c:pt>
                <c:pt idx="1">
                  <c:v>коришћење услуга и роба</c:v>
                </c:pt>
                <c:pt idx="2">
                  <c:v>субвенције</c:v>
                </c:pt>
                <c:pt idx="3">
                  <c:v>дотације и трансфери</c:v>
                </c:pt>
                <c:pt idx="4">
                  <c:v>социјална помоћ</c:v>
                </c:pt>
                <c:pt idx="5">
                  <c:v>остали расходи</c:v>
                </c:pt>
                <c:pt idx="6">
                  <c:v>капитални издаци</c:v>
                </c:pt>
                <c:pt idx="7">
                  <c:v>средства резерве </c:v>
                </c:pt>
              </c:strCache>
            </c:strRef>
          </c:cat>
          <c:val>
            <c:numRef>
              <c:f>'Rashodi i izdaci'!$D$6:$D$13</c:f>
              <c:numCache>
                <c:formatCode>#,##0</c:formatCode>
                <c:ptCount val="8"/>
                <c:pt idx="0">
                  <c:v>408124</c:v>
                </c:pt>
                <c:pt idx="1">
                  <c:v>759709</c:v>
                </c:pt>
                <c:pt idx="2">
                  <c:v>8000</c:v>
                </c:pt>
                <c:pt idx="3">
                  <c:v>289464</c:v>
                </c:pt>
                <c:pt idx="4">
                  <c:v>62415</c:v>
                </c:pt>
                <c:pt idx="5">
                  <c:v>325166</c:v>
                </c:pt>
                <c:pt idx="6">
                  <c:v>244023</c:v>
                </c:pt>
                <c:pt idx="7">
                  <c:v>18100</c:v>
                </c:pt>
              </c:numCache>
            </c:numRef>
          </c:val>
          <c:extLst xmlns:c16r2="http://schemas.microsoft.com/office/drawing/2015/06/chart">
            <c:ext xmlns:c16="http://schemas.microsoft.com/office/drawing/2014/chart" uri="{C3380CC4-5D6E-409C-BE32-E72D297353CC}">
              <c16:uniqueId val="{0000000C-9187-400C-AE0C-D299E08B2FF7}"/>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sr-Latn-R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perspective val="3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31607629427792966"/>
          <c:y val="0.37589947089947151"/>
          <c:w val="0.40236148955495055"/>
          <c:h val="0.36484126984127013"/>
        </c:manualLayout>
      </c:layout>
      <c:pie3DChart>
        <c:varyColors val="1"/>
        <c:ser>
          <c:idx val="0"/>
          <c:order val="0"/>
          <c:explosion val="9"/>
          <c:dPt>
            <c:idx val="0"/>
            <c:bubble3D val="0"/>
            <c:spPr>
              <a:solidFill>
                <a:schemeClr val="accent1"/>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1-5984-4F2A-A42B-3DE2BD54C65C}"/>
              </c:ext>
            </c:extLst>
          </c:dPt>
          <c:dPt>
            <c:idx val="1"/>
            <c:bubble3D val="0"/>
            <c:spPr>
              <a:solidFill>
                <a:schemeClr val="accent2"/>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3-5984-4F2A-A42B-3DE2BD54C65C}"/>
              </c:ext>
            </c:extLst>
          </c:dPt>
          <c:dPt>
            <c:idx val="2"/>
            <c:bubble3D val="0"/>
            <c:spPr>
              <a:solidFill>
                <a:schemeClr val="accent3"/>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5-5984-4F2A-A42B-3DE2BD54C65C}"/>
              </c:ext>
            </c:extLst>
          </c:dPt>
          <c:dPt>
            <c:idx val="3"/>
            <c:bubble3D val="0"/>
            <c:spPr>
              <a:solidFill>
                <a:schemeClr val="accent4"/>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7-5984-4F2A-A42B-3DE2BD54C65C}"/>
              </c:ext>
            </c:extLst>
          </c:dPt>
          <c:dPt>
            <c:idx val="4"/>
            <c:bubble3D val="0"/>
            <c:spPr>
              <a:solidFill>
                <a:schemeClr val="accent5"/>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9-5984-4F2A-A42B-3DE2BD54C65C}"/>
              </c:ext>
            </c:extLst>
          </c:dPt>
          <c:dPt>
            <c:idx val="5"/>
            <c:bubble3D val="0"/>
            <c:spPr>
              <a:solidFill>
                <a:schemeClr val="accent6"/>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B-5984-4F2A-A42B-3DE2BD54C65C}"/>
              </c:ext>
            </c:extLst>
          </c:dPt>
          <c:dPt>
            <c:idx val="6"/>
            <c:bubble3D val="0"/>
            <c:spPr>
              <a:solidFill>
                <a:schemeClr val="accent1">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D-5984-4F2A-A42B-3DE2BD54C65C}"/>
              </c:ext>
            </c:extLst>
          </c:dPt>
          <c:dPt>
            <c:idx val="7"/>
            <c:bubble3D val="0"/>
            <c:spPr>
              <a:solidFill>
                <a:schemeClr val="accent2">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0F-5984-4F2A-A42B-3DE2BD54C65C}"/>
              </c:ext>
            </c:extLst>
          </c:dPt>
          <c:dPt>
            <c:idx val="8"/>
            <c:bubble3D val="0"/>
            <c:spPr>
              <a:solidFill>
                <a:schemeClr val="accent3">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B-5984-4F2A-A42B-3DE2BD54C65C}"/>
              </c:ext>
            </c:extLst>
          </c:dPt>
          <c:dPt>
            <c:idx val="9"/>
            <c:bubble3D val="0"/>
            <c:spPr>
              <a:solidFill>
                <a:schemeClr val="accent4">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A-5984-4F2A-A42B-3DE2BD54C65C}"/>
              </c:ext>
            </c:extLst>
          </c:dPt>
          <c:dPt>
            <c:idx val="10"/>
            <c:bubble3D val="0"/>
            <c:spPr>
              <a:solidFill>
                <a:schemeClr val="accent5">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2-5984-4F2A-A42B-3DE2BD54C65C}"/>
              </c:ext>
            </c:extLst>
          </c:dPt>
          <c:dPt>
            <c:idx val="11"/>
            <c:bubble3D val="0"/>
            <c:spPr>
              <a:solidFill>
                <a:schemeClr val="accent6">
                  <a:lumMod val="6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9-5984-4F2A-A42B-3DE2BD54C65C}"/>
              </c:ext>
            </c:extLst>
          </c:dPt>
          <c:dPt>
            <c:idx val="12"/>
            <c:bubble3D val="0"/>
            <c:spPr>
              <a:solidFill>
                <a:schemeClr val="accent1">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8-5984-4F2A-A42B-3DE2BD54C65C}"/>
              </c:ext>
            </c:extLst>
          </c:dPt>
          <c:dPt>
            <c:idx val="13"/>
            <c:bubble3D val="0"/>
            <c:spPr>
              <a:solidFill>
                <a:schemeClr val="accent2">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7-5984-4F2A-A42B-3DE2BD54C65C}"/>
              </c:ext>
            </c:extLst>
          </c:dPt>
          <c:dPt>
            <c:idx val="14"/>
            <c:bubble3D val="0"/>
            <c:spPr>
              <a:solidFill>
                <a:schemeClr val="accent3">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6-5984-4F2A-A42B-3DE2BD54C65C}"/>
              </c:ext>
            </c:extLst>
          </c:dPt>
          <c:dPt>
            <c:idx val="15"/>
            <c:bubble3D val="0"/>
            <c:spPr>
              <a:solidFill>
                <a:schemeClr val="accent4">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5-5984-4F2A-A42B-3DE2BD54C65C}"/>
              </c:ext>
            </c:extLst>
          </c:dPt>
          <c:dPt>
            <c:idx val="16"/>
            <c:bubble3D val="0"/>
            <c:spPr>
              <a:solidFill>
                <a:schemeClr val="accent5">
                  <a:lumMod val="80000"/>
                  <a:lumOff val="20000"/>
                </a:schemeClr>
              </a:solidFill>
              <a:ln w="25400">
                <a:solidFill>
                  <a:schemeClr val="lt1"/>
                </a:solidFill>
              </a:ln>
              <a:effectLst/>
              <a:sp3d contourW="25400">
                <a:contourClr>
                  <a:schemeClr val="lt1"/>
                </a:contourClr>
              </a:sp3d>
            </c:spPr>
            <c:extLst xmlns:c16r2="http://schemas.microsoft.com/office/drawing/2015/06/chart">
              <c:ext xmlns:c16="http://schemas.microsoft.com/office/drawing/2014/chart" uri="{C3380CC4-5D6E-409C-BE32-E72D297353CC}">
                <c16:uniqueId val="{00000014-5984-4F2A-A42B-3DE2BD54C65C}"/>
              </c:ext>
            </c:extLst>
          </c:dPt>
          <c:dLbls>
            <c:dLbl>
              <c:idx val="0"/>
              <c:layout>
                <c:manualLayout>
                  <c:x val="-0.23893766982576337"/>
                  <c:y val="-0.15973661642919473"/>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1-5984-4F2A-A42B-3DE2BD54C65C}"/>
                </c:ext>
                <c:ext xmlns:c15="http://schemas.microsoft.com/office/drawing/2012/chart" uri="{CE6537A1-D6FC-4f65-9D91-7224C49458BB}">
                  <c15:layout/>
                </c:ext>
              </c:extLst>
            </c:dLbl>
            <c:dLbl>
              <c:idx val="1"/>
              <c:layout>
                <c:manualLayout>
                  <c:x val="0.12170753860127159"/>
                  <c:y val="-0.28835978835978887"/>
                </c:manualLayout>
              </c:layout>
              <c:tx>
                <c:rich>
                  <a:bodyPr/>
                  <a:lstStyle/>
                  <a:p>
                    <a:r>
                      <a:rPr lang="sr-Cyrl-RS" smtClean="0"/>
                      <a:t> </a:t>
                    </a:r>
                    <a:r>
                      <a:rPr lang="sr-Cyrl-RS"/>
                      <a:t>КОМУНАЛНЕ ДЕЛАТНОСТИ 
</a:t>
                    </a:r>
                    <a:r>
                      <a:rPr lang="sr-Cyrl-RS" smtClean="0"/>
                      <a:t>1</a:t>
                    </a:r>
                    <a:r>
                      <a:rPr lang="sr-Cyrl-RS" dirty="0" smtClean="0"/>
                      <a:t>6</a:t>
                    </a:r>
                    <a:r>
                      <a:rPr lang="sr-Cyrl-RS" smtClean="0"/>
                      <a:t>%</a:t>
                    </a:r>
                    <a:endParaRPr lang="sr-Cyrl-R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3-5984-4F2A-A42B-3DE2BD54C65C}"/>
                </c:ext>
                <c:ext xmlns:c15="http://schemas.microsoft.com/office/drawing/2012/chart" uri="{CE6537A1-D6FC-4f65-9D91-7224C49458BB}">
                  <c15:layout/>
                </c:ext>
              </c:extLst>
            </c:dLbl>
            <c:dLbl>
              <c:idx val="2"/>
              <c:layout>
                <c:manualLayout>
                  <c:x val="0.15258855585831049"/>
                  <c:y val="-0.171957671957672"/>
                </c:manualLayout>
              </c:layout>
              <c:tx>
                <c:rich>
                  <a:bodyPr/>
                  <a:lstStyle/>
                  <a:p>
                    <a:r>
                      <a:rPr lang="sr-Cyrl-RS"/>
                      <a:t>ЛОКАЛНИ ЕКОНОМСКИ РАЗВОЈ 
</a:t>
                    </a:r>
                    <a:r>
                      <a:rPr lang="sr-Cyrl-RS" dirty="0" smtClean="0"/>
                      <a:t>1</a:t>
                    </a:r>
                    <a:r>
                      <a:rPr lang="sr-Cyrl-RS" smtClean="0"/>
                      <a:t>%</a:t>
                    </a:r>
                    <a:endParaRPr lang="sr-Cyrl-R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5-5984-4F2A-A42B-3DE2BD54C65C}"/>
                </c:ext>
                <c:ext xmlns:c15="http://schemas.microsoft.com/office/drawing/2012/chart" uri="{CE6537A1-D6FC-4f65-9D91-7224C49458BB}">
                  <c15:layout/>
                </c:ext>
              </c:extLst>
            </c:dLbl>
            <c:dLbl>
              <c:idx val="3"/>
              <c:layout>
                <c:manualLayout>
                  <c:x val="0.15622161671207993"/>
                  <c:y val="-6.8783068783068779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7-5984-4F2A-A42B-3DE2BD54C65C}"/>
                </c:ext>
                <c:ext xmlns:c15="http://schemas.microsoft.com/office/drawing/2012/chart" uri="{CE6537A1-D6FC-4f65-9D91-7224C49458BB}">
                  <c15:layout/>
                </c:ext>
              </c:extLst>
            </c:dLbl>
            <c:dLbl>
              <c:idx val="4"/>
              <c:layout>
                <c:manualLayout>
                  <c:x val="0.10535876475930971"/>
                  <c:y val="1.058201058201058E-2"/>
                </c:manualLayout>
              </c:layout>
              <c:tx>
                <c:rich>
                  <a:bodyPr/>
                  <a:lstStyle/>
                  <a:p>
                    <a:r>
                      <a:rPr lang="ru-RU" smtClean="0"/>
                      <a:t>ПОЉОПРИВРЕДА </a:t>
                    </a:r>
                    <a:r>
                      <a:rPr lang="ru-RU"/>
                      <a:t>И РУРАЛНИ РАЗВОЈ
</a:t>
                    </a:r>
                    <a:r>
                      <a:rPr lang="ru-RU" dirty="0" smtClean="0"/>
                      <a:t>5</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9-5984-4F2A-A42B-3DE2BD54C65C}"/>
                </c:ext>
                <c:ext xmlns:c15="http://schemas.microsoft.com/office/drawing/2012/chart" uri="{CE6537A1-D6FC-4f65-9D91-7224C49458BB}">
                  <c15:layout/>
                </c:ext>
              </c:extLst>
            </c:dLbl>
            <c:dLbl>
              <c:idx val="5"/>
              <c:layout>
                <c:manualLayout>
                  <c:x val="1.4783903483417104E-2"/>
                  <c:y val="6.6863656842597402E-2"/>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B-5984-4F2A-A42B-3DE2BD54C65C}"/>
                </c:ext>
                <c:ext xmlns:c15="http://schemas.microsoft.com/office/drawing/2012/chart" uri="{CE6537A1-D6FC-4f65-9D91-7224C49458BB}">
                  <c15:layout/>
                </c:ext>
              </c:extLst>
            </c:dLbl>
            <c:dLbl>
              <c:idx val="6"/>
              <c:layout>
                <c:manualLayout>
                  <c:x val="0.14671098220725018"/>
                  <c:y val="0.11445873972004754"/>
                </c:manualLayout>
              </c:layout>
              <c:tx>
                <c:rich>
                  <a:bodyPr/>
                  <a:lstStyle/>
                  <a:p>
                    <a:r>
                      <a:rPr lang="ru-RU" smtClean="0"/>
                      <a:t>ОРГАНИЗАЦИЈА </a:t>
                    </a:r>
                    <a:r>
                      <a:rPr lang="ru-RU"/>
                      <a:t>САОБРАЋАЈА И САОБРАЋАЈНА ИНФРАСТРУКТУРА
</a:t>
                    </a:r>
                    <a:r>
                      <a:rPr lang="ru-RU" dirty="0" smtClean="0"/>
                      <a:t>4</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D-5984-4F2A-A42B-3DE2BD54C65C}"/>
                </c:ext>
                <c:ext xmlns:c15="http://schemas.microsoft.com/office/drawing/2012/chart" uri="{CE6537A1-D6FC-4f65-9D91-7224C49458BB}">
                  <c15:layout/>
                </c:ext>
              </c:extLst>
            </c:dLbl>
            <c:dLbl>
              <c:idx val="7"/>
              <c:layout>
                <c:manualLayout>
                  <c:x val="1.995952897888937E-2"/>
                  <c:y val="0.20400244366626649"/>
                </c:manualLayout>
              </c:layout>
              <c:tx>
                <c:rich>
                  <a:bodyPr/>
                  <a:lstStyle/>
                  <a:p>
                    <a:r>
                      <a:rPr lang="ru-RU"/>
                      <a:t>Предшколско васпитање и образовање
</a:t>
                    </a:r>
                    <a:r>
                      <a:rPr lang="ru-RU" dirty="0" smtClean="0"/>
                      <a:t>8</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0F-5984-4F2A-A42B-3DE2BD54C65C}"/>
                </c:ext>
                <c:ext xmlns:c15="http://schemas.microsoft.com/office/drawing/2012/chart" uri="{CE6537A1-D6FC-4f65-9D91-7224C49458BB}">
                  <c15:layout/>
                </c:ext>
              </c:extLst>
            </c:dLbl>
            <c:dLbl>
              <c:idx val="8"/>
              <c:layout>
                <c:manualLayout>
                  <c:x val="6.9012459067636686E-2"/>
                  <c:y val="0.2791602975757268"/>
                </c:manualLayout>
              </c:layout>
              <c:tx>
                <c:rich>
                  <a:bodyPr/>
                  <a:lstStyle/>
                  <a:p>
                    <a:r>
                      <a:rPr lang="ru-RU"/>
                      <a:t>Основно образовање И ВАСПИТАЊЕ
</a:t>
                    </a:r>
                    <a:r>
                      <a:rPr lang="ru-RU" dirty="0" smtClean="0"/>
                      <a:t>6</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B-5984-4F2A-A42B-3DE2BD54C65C}"/>
                </c:ext>
                <c:ext xmlns:c15="http://schemas.microsoft.com/office/drawing/2012/chart" uri="{CE6537A1-D6FC-4f65-9D91-7224C49458BB}">
                  <c15:layout/>
                </c:ext>
              </c:extLst>
            </c:dLbl>
            <c:dLbl>
              <c:idx val="9"/>
              <c:layout>
                <c:manualLayout>
                  <c:x val="-0.18585976322781461"/>
                  <c:y val="0.29259861859855668"/>
                </c:manualLayout>
              </c:layout>
              <c:tx>
                <c:rich>
                  <a:bodyPr/>
                  <a:lstStyle/>
                  <a:p>
                    <a:r>
                      <a:rPr lang="ru-RU" smtClean="0"/>
                      <a:t>Средње </a:t>
                    </a:r>
                    <a:r>
                      <a:rPr lang="ru-RU"/>
                      <a:t>образовање И ВАСПИТАЊЕ
</a:t>
                    </a:r>
                    <a:r>
                      <a:rPr lang="ru-RU" dirty="0" smtClean="0"/>
                      <a:t>3</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A-5984-4F2A-A42B-3DE2BD54C65C}"/>
                </c:ext>
                <c:ext xmlns:c15="http://schemas.microsoft.com/office/drawing/2012/chart" uri="{CE6537A1-D6FC-4f65-9D91-7224C49458BB}">
                  <c15:layout/>
                </c:ext>
              </c:extLst>
            </c:dLbl>
            <c:dLbl>
              <c:idx val="10"/>
              <c:layout>
                <c:manualLayout>
                  <c:x val="-0.16546360668023719"/>
                  <c:y val="0.10472020611152538"/>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2-5984-4F2A-A42B-3DE2BD54C65C}"/>
                </c:ext>
                <c:ext xmlns:c15="http://schemas.microsoft.com/office/drawing/2012/chart" uri="{CE6537A1-D6FC-4f65-9D91-7224C49458BB}">
                  <c15:layout/>
                </c:ext>
              </c:extLst>
            </c:dLbl>
            <c:dLbl>
              <c:idx val="11"/>
              <c:layout>
                <c:manualLayout>
                  <c:x val="-0.32150688529899751"/>
                  <c:y val="0.10392439234632517"/>
                </c:manualLayout>
              </c:layout>
              <c:tx>
                <c:rich>
                  <a:bodyPr/>
                  <a:lstStyle/>
                  <a:p>
                    <a:r>
                      <a:rPr lang="sr-Cyrl-RS"/>
                      <a:t>ЗДРАВСТВЕНА ЗАШТИТА
</a:t>
                    </a:r>
                    <a:r>
                      <a:rPr lang="sr-Cyrl-RS" dirty="0" smtClean="0"/>
                      <a:t>1</a:t>
                    </a:r>
                    <a:r>
                      <a:rPr lang="sr-Cyrl-RS" smtClean="0"/>
                      <a:t>%</a:t>
                    </a:r>
                    <a:endParaRPr lang="sr-Cyrl-RS"/>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9-5984-4F2A-A42B-3DE2BD54C65C}"/>
                </c:ext>
                <c:ext xmlns:c15="http://schemas.microsoft.com/office/drawing/2012/chart" uri="{CE6537A1-D6FC-4f65-9D91-7224C49458BB}">
                  <c15:layout/>
                </c:ext>
              </c:extLst>
            </c:dLbl>
            <c:dLbl>
              <c:idx val="12"/>
              <c:layout>
                <c:manualLayout>
                  <c:x val="-0.26694079659698827"/>
                  <c:y val="0.159317049107074"/>
                </c:manualLayout>
              </c:layout>
              <c:tx>
                <c:rich>
                  <a:bodyPr/>
                  <a:lstStyle/>
                  <a:p>
                    <a:r>
                      <a:rPr lang="ru-RU"/>
                      <a:t>Развој културе и информисања
</a:t>
                    </a:r>
                    <a:r>
                      <a:rPr lang="ru-RU" dirty="0" smtClean="0"/>
                      <a:t>8</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8-5984-4F2A-A42B-3DE2BD54C65C}"/>
                </c:ext>
                <c:ext xmlns:c15="http://schemas.microsoft.com/office/drawing/2012/chart" uri="{CE6537A1-D6FC-4f65-9D91-7224C49458BB}">
                  <c15:layout/>
                </c:ext>
              </c:extLst>
            </c:dLbl>
            <c:dLbl>
              <c:idx val="13"/>
              <c:layout>
                <c:manualLayout>
                  <c:x val="-0.4267987408178755"/>
                  <c:y val="7.7469529752779723E-2"/>
                </c:manualLayout>
              </c:layout>
              <c:tx>
                <c:rich>
                  <a:bodyPr/>
                  <a:lstStyle/>
                  <a:p>
                    <a:r>
                      <a:rPr lang="ru-RU"/>
                      <a:t>Развој спорта и омладине
</a:t>
                    </a:r>
                    <a:r>
                      <a:rPr lang="ru-RU" dirty="0" smtClean="0"/>
                      <a:t>6</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7-5984-4F2A-A42B-3DE2BD54C65C}"/>
                </c:ext>
                <c:ext xmlns:c15="http://schemas.microsoft.com/office/drawing/2012/chart" uri="{CE6537A1-D6FC-4f65-9D91-7224C49458BB}">
                  <c15:layout/>
                </c:ext>
              </c:extLst>
            </c:dLbl>
            <c:dLbl>
              <c:idx val="14"/>
              <c:layout>
                <c:manualLayout>
                  <c:x val="-0.24704813805631279"/>
                  <c:y val="-0.10317460317460322"/>
                </c:manualLayout>
              </c:layout>
              <c:tx>
                <c:rich>
                  <a:bodyPr/>
                  <a:lstStyle/>
                  <a:p>
                    <a:r>
                      <a:rPr lang="ru-RU"/>
                      <a:t>ОПШТЕ УСЛУГЕ ЛОКАЛНЕ САМОУПРАВЕ
</a:t>
                    </a:r>
                    <a:r>
                      <a:rPr lang="ru-RU" smtClean="0"/>
                      <a:t>2</a:t>
                    </a:r>
                    <a:r>
                      <a:rPr lang="ru-RU" dirty="0" smtClean="0"/>
                      <a:t>8</a:t>
                    </a:r>
                    <a:r>
                      <a:rPr lang="ru-RU" smtClean="0"/>
                      <a:t>%</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6-5984-4F2A-A42B-3DE2BD54C65C}"/>
                </c:ext>
                <c:ext xmlns:c15="http://schemas.microsoft.com/office/drawing/2012/chart" uri="{CE6537A1-D6FC-4f65-9D91-7224C49458BB}">
                  <c15:layout/>
                </c:ext>
              </c:extLst>
            </c:dLbl>
            <c:dLbl>
              <c:idx val="15"/>
              <c:layout>
                <c:manualLayout>
                  <c:x val="-0.16675430601872859"/>
                  <c:y val="-6.7096299180258445E-2"/>
                </c:manualLayout>
              </c:layout>
              <c:tx>
                <c:rich>
                  <a:bodyPr/>
                  <a:lstStyle/>
                  <a:p>
                    <a:r>
                      <a:rPr lang="ru-RU"/>
                      <a:t>ПОЛИТИЧКИ СИСТЕМ ЛОКАЛНЕ САМОУПРАВЕ
</a:t>
                    </a:r>
                    <a:r>
                      <a:rPr lang="ru-RU" smtClean="0"/>
                      <a:t>2%</a:t>
                    </a:r>
                    <a:endParaRPr lang="ru-RU"/>
                  </a:p>
                </c:rich>
              </c:tx>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5-5984-4F2A-A42B-3DE2BD54C65C}"/>
                </c:ext>
                <c:ext xmlns:c15="http://schemas.microsoft.com/office/drawing/2012/chart" uri="{CE6537A1-D6FC-4f65-9D91-7224C49458BB}">
                  <c15:layout/>
                </c:ext>
              </c:extLst>
            </c:dLbl>
            <c:dLbl>
              <c:idx val="16"/>
              <c:layout>
                <c:manualLayout>
                  <c:x val="3.4514078110808359E-2"/>
                  <c:y val="-0.19841269841269854"/>
                </c:manualLayout>
              </c:layout>
              <c:dLblPos val="bestFit"/>
              <c:showLegendKey val="0"/>
              <c:showVal val="0"/>
              <c:showCatName val="1"/>
              <c:showSerName val="0"/>
              <c:showPercent val="1"/>
              <c:showBubbleSize val="0"/>
              <c:extLst xmlns:c16r2="http://schemas.microsoft.com/office/drawing/2015/06/chart">
                <c:ext xmlns:c16="http://schemas.microsoft.com/office/drawing/2014/chart" uri="{C3380CC4-5D6E-409C-BE32-E72D297353CC}">
                  <c16:uniqueId val="{00000014-5984-4F2A-A42B-3DE2BD54C65C}"/>
                </c:ext>
                <c:ext xmlns:c15="http://schemas.microsoft.com/office/drawing/2012/chart" uri="{CE6537A1-D6FC-4f65-9D91-7224C49458BB}">
                  <c15:layout/>
                </c:ext>
              </c:extLst>
            </c:dLbl>
            <c:spPr>
              <a:solidFill>
                <a:sysClr val="window" lastClr="FFFFFF"/>
              </a:solidFill>
              <a:ln w="12700">
                <a:solidFill>
                  <a:sysClr val="windowText" lastClr="000000">
                    <a:lumMod val="65000"/>
                    <a:lumOff val="35000"/>
                  </a:sysClr>
                </a:solidFill>
              </a:ln>
              <a:effectLst/>
            </c:spPr>
            <c:txPr>
              <a:bodyPr rot="0" spcFirstLastPara="1" vertOverflow="clip" horzOverflow="clip" vert="horz" wrap="square" lIns="38100" tIns="19050" rIns="38100" bIns="19050" anchor="ctr" anchorCtr="1">
                <a:spAutoFit/>
              </a:bodyPr>
              <a:lstStyle/>
              <a:p>
                <a:pPr>
                  <a:defRPr lang="sr-Latn-RS" sz="1100" b="1" i="0" u="none" strike="noStrike" kern="1200" baseline="0">
                    <a:solidFill>
                      <a:schemeClr val="dk1">
                        <a:lumMod val="65000"/>
                        <a:lumOff val="35000"/>
                      </a:schemeClr>
                    </a:solidFill>
                    <a:latin typeface="+mn-lt"/>
                    <a:ea typeface="+mn-ea"/>
                    <a:cs typeface="+mn-cs"/>
                  </a:defRPr>
                </a:pPr>
                <a:endParaRPr lang="sr-Latn-RS"/>
              </a:p>
            </c:txPr>
            <c:dLblPos val="outEnd"/>
            <c:showLegendKey val="0"/>
            <c:showVal val="0"/>
            <c:showCatName val="1"/>
            <c:showSerName val="0"/>
            <c:showPercent val="1"/>
            <c:showBubbleSize val="0"/>
            <c:showLeaderLines val="0"/>
            <c:extLst xmlns:c16r2="http://schemas.microsoft.com/office/drawing/2015/06/chart">
              <c:ext xmlns:c15="http://schemas.microsoft.com/office/drawing/2012/chart" uri="{CE6537A1-D6FC-4f65-9D91-7224C49458BB}">
                <c15:spPr xmlns:c15="http://schemas.microsoft.com/office/drawing/2012/chart">
                  <a:prstGeom prst="wedgeRectCallout">
                    <a:avLst/>
                  </a:prstGeom>
                </c15:spPr>
              </c:ext>
            </c:extLst>
          </c:dLbls>
          <c:cat>
            <c:strRef>
              <c:f>Programi!$D$5:$D$21</c:f>
              <c:strCache>
                <c:ptCount val="17"/>
                <c:pt idx="0">
                  <c:v>СТАНОВАЊЕ, УРБАНИЗАМ И ПРОСТОРНО ПЛАНИРАЊЕ</c:v>
                </c:pt>
                <c:pt idx="1">
                  <c:v> КОМУНАЛНЕ ДЕЛАТНОСТИ </c:v>
                </c:pt>
                <c:pt idx="2">
                  <c:v>ЛОКАЛНИ ЕКОНОМСКИ РАЗВОЈ </c:v>
                </c:pt>
                <c:pt idx="3">
                  <c:v>РАЗВОЈ ТУРИЗМА</c:v>
                </c:pt>
                <c:pt idx="4">
                  <c:v>ПОЉОПРИВРЕДА И РУРАЛНИ РАЗВОЈ</c:v>
                </c:pt>
                <c:pt idx="5">
                  <c:v> ЗАШТИТА ЖИВОТНЕ СРЕДИНЕ</c:v>
                </c:pt>
                <c:pt idx="6">
                  <c:v>ОРГАНИЗАЦИЈА САОБРАЋАЈА И САОБРАЋАЈНА ИНФРАСТРУКТУРА</c:v>
                </c:pt>
                <c:pt idx="7">
                  <c:v>Предшколско васпитање и образовање</c:v>
                </c:pt>
                <c:pt idx="8">
                  <c:v>Основно образовање И ВАСПИТАЊЕ</c:v>
                </c:pt>
                <c:pt idx="9">
                  <c:v>Средње образовање И ВАСПИТАЊЕ</c:v>
                </c:pt>
                <c:pt idx="10">
                  <c:v>СОЦИЈАЛНА И ДЕЧИЈА ЗАШТИТА </c:v>
                </c:pt>
                <c:pt idx="11">
                  <c:v>ЗДРАВСТВЕНА ЗАШТИТА</c:v>
                </c:pt>
                <c:pt idx="12">
                  <c:v>Развој културе и информисања</c:v>
                </c:pt>
                <c:pt idx="13">
                  <c:v>Развој спорта и омладине</c:v>
                </c:pt>
                <c:pt idx="14">
                  <c:v>ОПШТЕ УСЛУГЕ ЛОКАЛНЕ САМОУПРАВЕ</c:v>
                </c:pt>
                <c:pt idx="15">
                  <c:v>ПОЛИТИЧКИ СИСТЕМ ЛОКАЛНЕ САМОУПРАВЕ</c:v>
                </c:pt>
                <c:pt idx="16">
                  <c:v>ЕНЕРГЕТСКА ЕФИКАСНОСТ И ОБНОВЉИВИ ИЗВОРИ ЕНЕРГИЈЕ</c:v>
                </c:pt>
              </c:strCache>
            </c:strRef>
          </c:cat>
          <c:val>
            <c:numRef>
              <c:f>Programi!$E$5:$E$21</c:f>
              <c:numCache>
                <c:formatCode>#,##0</c:formatCode>
                <c:ptCount val="17"/>
                <c:pt idx="0">
                  <c:v>15720000</c:v>
                </c:pt>
                <c:pt idx="1">
                  <c:v>331490000</c:v>
                </c:pt>
                <c:pt idx="2">
                  <c:v>11000000</c:v>
                </c:pt>
                <c:pt idx="3">
                  <c:v>38128927</c:v>
                </c:pt>
                <c:pt idx="4">
                  <c:v>103700000</c:v>
                </c:pt>
                <c:pt idx="5">
                  <c:v>97141193</c:v>
                </c:pt>
                <c:pt idx="6" formatCode="General">
                  <c:v>76400</c:v>
                </c:pt>
                <c:pt idx="7">
                  <c:v>170770000</c:v>
                </c:pt>
                <c:pt idx="8" formatCode="General">
                  <c:v>0</c:v>
                </c:pt>
                <c:pt idx="9" formatCode="General">
                  <c:v>0</c:v>
                </c:pt>
                <c:pt idx="10">
                  <c:v>118115000</c:v>
                </c:pt>
                <c:pt idx="11">
                  <c:v>11800000</c:v>
                </c:pt>
                <c:pt idx="12">
                  <c:v>168771000</c:v>
                </c:pt>
                <c:pt idx="13">
                  <c:v>129200000</c:v>
                </c:pt>
                <c:pt idx="14">
                  <c:v>596111000</c:v>
                </c:pt>
                <c:pt idx="15">
                  <c:v>596111000</c:v>
                </c:pt>
                <c:pt idx="16">
                  <c:v>1700000</c:v>
                </c:pt>
              </c:numCache>
            </c:numRef>
          </c:val>
          <c:extLst xmlns:c16r2="http://schemas.microsoft.com/office/drawing/2015/06/chart">
            <c:ext xmlns:c16="http://schemas.microsoft.com/office/drawing/2014/chart" uri="{C3380CC4-5D6E-409C-BE32-E72D297353CC}">
              <c16:uniqueId val="{00000010-5984-4F2A-A42B-3DE2BD54C65C}"/>
            </c:ext>
          </c:extLst>
        </c:ser>
        <c:dLbls>
          <c:showLegendKey val="0"/>
          <c:showVal val="0"/>
          <c:showCatName val="0"/>
          <c:showSerName val="0"/>
          <c:showPercent val="0"/>
          <c:showBubbleSize val="0"/>
          <c:showLeaderLines val="0"/>
        </c:dLbls>
      </c:pie3DChart>
      <c:spPr>
        <a:noFill/>
        <a:ln>
          <a:noFill/>
        </a:ln>
        <a:effectLst/>
      </c:spPr>
    </c:plotArea>
    <c:plotVisOnly val="1"/>
    <c:dispBlanksAs val="zero"/>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tx1">
          <a:lumMod val="15000"/>
          <a:lumOff val="85000"/>
        </a:schemeClr>
      </a:solidFill>
      <a:round/>
    </a:ln>
    <a:effectLst/>
  </c:spPr>
  <c:txPr>
    <a:bodyPr/>
    <a:lstStyle/>
    <a:p>
      <a:pPr>
        <a:defRPr/>
      </a:pPr>
      <a:endParaRPr lang="sr-Latn-R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95B85839-953C-4107-8C12-B28A5A3F45E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Месне заједнице</a:t>
          </a:r>
          <a:endParaRPr lang="en-US" sz="1400" dirty="0"/>
        </a:p>
      </dgm:t>
    </dgm:pt>
    <dgm:pt modelId="{4FC53550-D4E3-497F-A27C-29619A2A0178}" type="parTrans" cxnId="{9591A664-95AB-411B-8BDD-A66E56D4DE78}">
      <dgm:prSet/>
      <dgm:spPr/>
      <dgm:t>
        <a:bodyPr/>
        <a:lstStyle/>
        <a:p>
          <a:endParaRPr lang="en-US"/>
        </a:p>
      </dgm:t>
    </dgm:pt>
    <dgm:pt modelId="{4ABFBB04-DBE4-4BE3-B5E8-432C6AEBDAEB}" type="sibTrans" cxnId="{9591A664-95AB-411B-8BDD-A66E56D4DE78}">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a:t>Установе:</a:t>
          </a:r>
        </a:p>
        <a:p>
          <a:pPr algn="l"/>
          <a:r>
            <a:rPr lang="sr-Cyrl-RS" sz="1400" dirty="0"/>
            <a:t>-Центар за културу</a:t>
          </a:r>
        </a:p>
        <a:p>
          <a:pPr algn="l"/>
          <a:r>
            <a:rPr lang="sr-Cyrl-RS" sz="1400" dirty="0"/>
            <a:t>-Библиотека</a:t>
          </a:r>
        </a:p>
        <a:p>
          <a:pPr algn="l"/>
          <a:r>
            <a:rPr lang="sr-Cyrl-RS" sz="1400" dirty="0"/>
            <a:t>-Туристичка организација</a:t>
          </a:r>
        </a:p>
        <a:p>
          <a:pPr algn="l"/>
          <a:r>
            <a:rPr lang="sr-Cyrl-RS" sz="1400" dirty="0"/>
            <a:t>-Установа за спорт</a:t>
          </a:r>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Градска 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6C20EE09-CEB3-4120-A2AE-760EB636D2A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Јавно </a:t>
          </a:r>
          <a:r>
            <a:rPr lang="sr-Cyrl-RS" sz="1400" dirty="0"/>
            <a:t>предузећа</a:t>
          </a:r>
          <a:endParaRPr lang="en-US" sz="1400" dirty="0"/>
        </a:p>
      </dgm:t>
    </dgm:pt>
    <dgm:pt modelId="{E09173DF-6089-43BE-9D41-76A8961283CB}" type="parTrans" cxnId="{5AE93EF6-AA26-40F2-82CD-0D171A34ABA3}">
      <dgm:prSet/>
      <dgm:spPr/>
      <dgm:t>
        <a:bodyPr/>
        <a:lstStyle/>
        <a:p>
          <a:endParaRPr lang="en-US"/>
        </a:p>
      </dgm:t>
    </dgm:pt>
    <dgm:pt modelId="{4E95A4F1-B309-4574-A763-F450CA351982}" type="sibTrans" cxnId="{5AE93EF6-AA26-40F2-82CD-0D171A34ABA3}">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-Предшколска установа</a:t>
          </a:r>
        </a:p>
        <a:p>
          <a:r>
            <a:rPr lang="sr-Cyrl-RS" sz="1400" dirty="0"/>
            <a:t>-Основне школе</a:t>
          </a:r>
        </a:p>
        <a:p>
          <a:r>
            <a:rPr lang="sr-Cyrl-RS" sz="1400" dirty="0"/>
            <a:t>-Средње школе</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1B17F103-9216-4974-BE9E-F576C0AB9A07}" type="pres">
      <dgm:prSet presAssocID="{4FC53550-D4E3-497F-A27C-29619A2A0178}" presName="parTrans" presStyleLbl="bgSibTrans2D1" presStyleIdx="0" presStyleCnt="6"/>
      <dgm:spPr/>
      <dgm:t>
        <a:bodyPr/>
        <a:lstStyle/>
        <a:p>
          <a:endParaRPr lang="sr-Latn-RS"/>
        </a:p>
      </dgm:t>
    </dgm:pt>
    <dgm:pt modelId="{DBDFA7ED-47C4-4DAE-BCB0-FDCE24E0A939}" type="pres">
      <dgm:prSet presAssocID="{95B85839-953C-4107-8C12-B28A5A3F45EC}" presName="node" presStyleLbl="node1" presStyleIdx="0" presStyleCnt="6" custScaleX="91303" custScaleY="69818" custRadScaleRad="90452" custRadScaleInc="3345">
        <dgm:presLayoutVars>
          <dgm:bulletEnabled val="1"/>
        </dgm:presLayoutVars>
      </dgm:prSet>
      <dgm:spPr/>
      <dgm:t>
        <a:bodyPr/>
        <a:lstStyle/>
        <a:p>
          <a:endParaRPr lang="sr-Latn-RS"/>
        </a:p>
      </dgm:t>
    </dgm:pt>
    <dgm:pt modelId="{FDD76D25-2A08-46FF-8C07-2877A0C9FB2D}" type="pres">
      <dgm:prSet presAssocID="{227D0F75-A85E-48A0-923F-CAE2CEE8302B}" presName="parTrans" presStyleLbl="bgSibTrans2D1" presStyleIdx="1" presStyleCnt="6"/>
      <dgm:spPr/>
      <dgm:t>
        <a:bodyPr/>
        <a:lstStyle/>
        <a:p>
          <a:endParaRPr lang="sr-Latn-RS"/>
        </a:p>
      </dgm:t>
    </dgm:pt>
    <dgm:pt modelId="{B8B915FF-FAD2-4327-A8E8-FB9B137542A2}" type="pres">
      <dgm:prSet presAssocID="{CA688DA4-D576-48DF-AF56-84A20CF08864}" presName="node" presStyleLbl="node1" presStyleIdx="1" presStyleCnt="6" custScaleX="170489" custScaleY="220274" custRadScaleRad="140961" custRadScaleInc="-2891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2" presStyleCnt="6" custLinFactNeighborX="10386" custLinFactNeighborY="14049"/>
      <dgm:spPr/>
      <dgm:t>
        <a:bodyPr/>
        <a:lstStyle/>
        <a:p>
          <a:endParaRPr lang="sr-Latn-RS"/>
        </a:p>
      </dgm:t>
    </dgm:pt>
    <dgm:pt modelId="{A39EC9E4-4DCD-4C5C-B3E7-3180A7E676BC}" type="pres">
      <dgm:prSet presAssocID="{6310FD69-D567-4069-9125-5C89D7D0366C}" presName="node" presStyleLbl="node1" presStyleIdx="2" presStyleCnt="6" custAng="0" custRadScaleRad="88902" custRadScaleInc="46332">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3" presStyleCnt="6"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3" presStyleCnt="6" custScaleX="131146" custScaleY="120564" custRadScaleRad="101924" custRadScaleInc="52063">
        <dgm:presLayoutVars>
          <dgm:bulletEnabled val="1"/>
        </dgm:presLayoutVars>
      </dgm:prSet>
      <dgm:spPr/>
      <dgm:t>
        <a:bodyPr/>
        <a:lstStyle/>
        <a:p>
          <a:endParaRPr lang="sr-Latn-RS"/>
        </a:p>
      </dgm:t>
    </dgm:pt>
    <dgm:pt modelId="{5587016C-A0FA-4F4B-A93A-619E3C6DAE9A}" type="pres">
      <dgm:prSet presAssocID="{E09173DF-6089-43BE-9D41-76A8961283CB}" presName="parTrans" presStyleLbl="bgSibTrans2D1" presStyleIdx="4" presStyleCnt="6"/>
      <dgm:spPr/>
      <dgm:t>
        <a:bodyPr/>
        <a:lstStyle/>
        <a:p>
          <a:endParaRPr lang="sr-Latn-RS"/>
        </a:p>
      </dgm:t>
    </dgm:pt>
    <dgm:pt modelId="{1A97BD5D-D88B-4BDF-9C04-9A8FDBA87F2E}" type="pres">
      <dgm:prSet presAssocID="{6C20EE09-CEB3-4120-A2AE-760EB636D2A3}" presName="node" presStyleLbl="node1" presStyleIdx="4" presStyleCnt="6" custScaleX="97878" custScaleY="70051" custRadScaleRad="103851" custRadScaleInc="4725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5" presStyleCnt="6"/>
      <dgm:spPr/>
      <dgm:t>
        <a:bodyPr/>
        <a:lstStyle/>
        <a:p>
          <a:endParaRPr lang="sr-Latn-RS"/>
        </a:p>
      </dgm:t>
    </dgm:pt>
    <dgm:pt modelId="{8EC7C03A-703D-4B14-80CF-03DA2C962947}" type="pres">
      <dgm:prSet presAssocID="{E45798DE-B585-4FA9-98B4-DF4CDD2B05E8}" presName="node" presStyleLbl="node1" presStyleIdx="5" presStyleCnt="6" custScaleY="64061">
        <dgm:presLayoutVars>
          <dgm:bulletEnabled val="1"/>
        </dgm:presLayoutVars>
      </dgm:prSet>
      <dgm:spPr/>
      <dgm:t>
        <a:bodyPr/>
        <a:lstStyle/>
        <a:p>
          <a:endParaRPr lang="sr-Latn-RS"/>
        </a:p>
      </dgm:t>
    </dgm:pt>
  </dgm:ptLst>
  <dgm:cxnLst>
    <dgm:cxn modelId="{CF694987-70DA-453C-8573-6135D716C888}" type="presOf" srcId="{11DA16C6-8CAF-4FBB-83BD-0F15D2F74F48}" destId="{A38A603F-EC40-41E4-BA70-D5C5F8781BC3}" srcOrd="0" destOrd="0" presId="urn:microsoft.com/office/officeart/2005/8/layout/radial4"/>
    <dgm:cxn modelId="{49770071-AC47-453C-B96D-8878CED0E18F}" srcId="{11DA16C6-8CAF-4FBB-83BD-0F15D2F74F48}" destId="{E45798DE-B585-4FA9-98B4-DF4CDD2B05E8}" srcOrd="5" destOrd="0" parTransId="{C861C673-5748-4D4B-B601-7AB8AA43D86E}" sibTransId="{2C2469AF-1E2B-4452-AED5-F7C23C22D80B}"/>
    <dgm:cxn modelId="{275797E5-0E58-434B-94E1-F2DDEAA97535}" type="presOf" srcId="{6C20EE09-CEB3-4120-A2AE-760EB636D2A3}" destId="{1A97BD5D-D88B-4BDF-9C04-9A8FDBA87F2E}" srcOrd="0" destOrd="0" presId="urn:microsoft.com/office/officeart/2005/8/layout/radial4"/>
    <dgm:cxn modelId="{1F3FAFE1-5A8F-4B62-8B74-450DC5A9EB72}" type="presOf" srcId="{CA688DA4-D576-48DF-AF56-84A20CF08864}" destId="{B8B915FF-FAD2-4327-A8E8-FB9B137542A2}"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DBC7D7EC-091D-4416-8BFD-8EDCE836F21B}" type="presOf" srcId="{95B85839-953C-4107-8C12-B28A5A3F45EC}" destId="{DBDFA7ED-47C4-4DAE-BCB0-FDCE24E0A939}"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8643985C-D8A3-4449-9001-00469396A97B}" type="presOf" srcId="{227D0F75-A85E-48A0-923F-CAE2CEE8302B}" destId="{FDD76D25-2A08-46FF-8C07-2877A0C9FB2D}" srcOrd="0" destOrd="0" presId="urn:microsoft.com/office/officeart/2005/8/layout/radial4"/>
    <dgm:cxn modelId="{9591A664-95AB-411B-8BDD-A66E56D4DE78}" srcId="{11DA16C6-8CAF-4FBB-83BD-0F15D2F74F48}" destId="{95B85839-953C-4107-8C12-B28A5A3F45EC}" srcOrd="0" destOrd="0" parTransId="{4FC53550-D4E3-497F-A27C-29619A2A0178}" sibTransId="{4ABFBB04-DBE4-4BE3-B5E8-432C6AEBDAEB}"/>
    <dgm:cxn modelId="{A0C3F366-7F65-470B-890E-C95A9950A25C}" srcId="{11DA16C6-8CAF-4FBB-83BD-0F15D2F74F48}" destId="{6310FD69-D567-4069-9125-5C89D7D0366C}" srcOrd="2" destOrd="0" parTransId="{2CF35C61-DF83-42FC-A7DB-6665A823676E}" sibTransId="{8CF377A4-44DD-4AAC-839C-1C1D99FDCD61}"/>
    <dgm:cxn modelId="{1DC4AA6E-4FBB-45FD-B7E3-8ADF4F407287}" srcId="{1B0F1112-1AD7-4AA4-9A3A-6A2F46283F61}" destId="{11DA16C6-8CAF-4FBB-83BD-0F15D2F74F48}" srcOrd="0" destOrd="0" parTransId="{A1BAD192-7F9E-4506-A9B5-420438854D09}" sibTransId="{6696F078-C7FA-4086-9084-D1C94F161CC1}"/>
    <dgm:cxn modelId="{F50584A2-BECA-42DC-9319-1166FFACBF4C}" type="presOf" srcId="{E09173DF-6089-43BE-9D41-76A8961283CB}" destId="{5587016C-A0FA-4F4B-A93A-619E3C6DAE9A}"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B045261B-3FC5-4798-ACC5-A4EFA8749840}" srcId="{11DA16C6-8CAF-4FBB-83BD-0F15D2F74F48}" destId="{CA688DA4-D576-48DF-AF56-84A20CF08864}" srcOrd="1" destOrd="0" parTransId="{227D0F75-A85E-48A0-923F-CAE2CEE8302B}" sibTransId="{6A5E5253-4F22-4BE9-A205-8C9003A8F134}"/>
    <dgm:cxn modelId="{579C4699-B5C2-481A-A1EF-6E92DA4549D5}" type="presOf" srcId="{1B0F1112-1AD7-4AA4-9A3A-6A2F46283F61}" destId="{93BA61E7-081F-4ED9-B60A-AB980AC9A010}" srcOrd="0" destOrd="0" presId="urn:microsoft.com/office/officeart/2005/8/layout/radial4"/>
    <dgm:cxn modelId="{DB38EC61-5E8E-4B76-A3F5-E2EB5BDBDE46}" srcId="{11DA16C6-8CAF-4FBB-83BD-0F15D2F74F48}" destId="{430A538F-CF64-44DA-AB72-CDA9AD20CE83}" srcOrd="3" destOrd="0" parTransId="{89AB0748-28A5-4AA6-88C2-5A2F850CBA47}" sibTransId="{32EE2660-A159-4091-8FA4-7B355AC09DEC}"/>
    <dgm:cxn modelId="{5AE93EF6-AA26-40F2-82CD-0D171A34ABA3}" srcId="{11DA16C6-8CAF-4FBB-83BD-0F15D2F74F48}" destId="{6C20EE09-CEB3-4120-A2AE-760EB636D2A3}" srcOrd="4" destOrd="0" parTransId="{E09173DF-6089-43BE-9D41-76A8961283CB}" sibTransId="{4E95A4F1-B309-4574-A763-F450CA351982}"/>
    <dgm:cxn modelId="{C1B487BB-B4E0-4E5B-BCEC-686F78885C55}" type="presOf" srcId="{2CF35C61-DF83-42FC-A7DB-6665A823676E}" destId="{EA842F94-5DAB-40BA-A137-4DDCD4A7DE5B}" srcOrd="0" destOrd="0" presId="urn:microsoft.com/office/officeart/2005/8/layout/radial4"/>
    <dgm:cxn modelId="{A2FE4574-F8B3-4E6D-B3DD-C718BA6773D1}" type="presOf" srcId="{4FC53550-D4E3-497F-A27C-29619A2A0178}" destId="{1B17F103-9216-4974-BE9E-F576C0AB9A07}"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B8439A57-CAE3-41EF-A78F-C6A37C13BD87}" type="presParOf" srcId="{93BA61E7-081F-4ED9-B60A-AB980AC9A010}" destId="{1B17F103-9216-4974-BE9E-F576C0AB9A07}" srcOrd="1" destOrd="0" presId="urn:microsoft.com/office/officeart/2005/8/layout/radial4"/>
    <dgm:cxn modelId="{6E5BE31F-FF78-4D0F-BEFC-68EF4281B80F}" type="presParOf" srcId="{93BA61E7-081F-4ED9-B60A-AB980AC9A010}" destId="{DBDFA7ED-47C4-4DAE-BCB0-FDCE24E0A939}" srcOrd="2" destOrd="0" presId="urn:microsoft.com/office/officeart/2005/8/layout/radial4"/>
    <dgm:cxn modelId="{FEFA30BD-725B-4BB4-A474-E4B567B2494C}" type="presParOf" srcId="{93BA61E7-081F-4ED9-B60A-AB980AC9A010}" destId="{FDD76D25-2A08-46FF-8C07-2877A0C9FB2D}" srcOrd="3" destOrd="0" presId="urn:microsoft.com/office/officeart/2005/8/layout/radial4"/>
    <dgm:cxn modelId="{D652E03D-2CAE-4948-A4FF-1238EA26F20E}" type="presParOf" srcId="{93BA61E7-081F-4ED9-B60A-AB980AC9A010}" destId="{B8B915FF-FAD2-4327-A8E8-FB9B137542A2}" srcOrd="4" destOrd="0" presId="urn:microsoft.com/office/officeart/2005/8/layout/radial4"/>
    <dgm:cxn modelId="{032B96EF-4AB3-4A3D-A7A7-B0B48707FB8C}" type="presParOf" srcId="{93BA61E7-081F-4ED9-B60A-AB980AC9A010}" destId="{EA842F94-5DAB-40BA-A137-4DDCD4A7DE5B}" srcOrd="5" destOrd="0" presId="urn:microsoft.com/office/officeart/2005/8/layout/radial4"/>
    <dgm:cxn modelId="{FFA81FFD-63BC-4046-8E78-B766D4D121E2}" type="presParOf" srcId="{93BA61E7-081F-4ED9-B60A-AB980AC9A010}" destId="{A39EC9E4-4DCD-4C5C-B3E7-3180A7E676BC}" srcOrd="6" destOrd="0" presId="urn:microsoft.com/office/officeart/2005/8/layout/radial4"/>
    <dgm:cxn modelId="{AE653475-0967-4F3F-9161-FF9494EB8FBF}" type="presParOf" srcId="{93BA61E7-081F-4ED9-B60A-AB980AC9A010}" destId="{FBD8A9BB-6C42-4425-B777-7048E4BC7509}" srcOrd="7" destOrd="0" presId="urn:microsoft.com/office/officeart/2005/8/layout/radial4"/>
    <dgm:cxn modelId="{221B8DA4-3ADC-48BD-B853-56C898B1F80A}" type="presParOf" srcId="{93BA61E7-081F-4ED9-B60A-AB980AC9A010}" destId="{9BBD46BF-6C10-4C41-9833-659933681F6E}" srcOrd="8" destOrd="0" presId="urn:microsoft.com/office/officeart/2005/8/layout/radial4"/>
    <dgm:cxn modelId="{329F484A-DB22-4277-9225-6866880957A4}" type="presParOf" srcId="{93BA61E7-081F-4ED9-B60A-AB980AC9A010}" destId="{5587016C-A0FA-4F4B-A93A-619E3C6DAE9A}" srcOrd="9" destOrd="0" presId="urn:microsoft.com/office/officeart/2005/8/layout/radial4"/>
    <dgm:cxn modelId="{28F61EA5-A474-46A0-8314-182EB8264325}" type="presParOf" srcId="{93BA61E7-081F-4ED9-B60A-AB980AC9A010}" destId="{1A97BD5D-D88B-4BDF-9C04-9A8FDBA87F2E}" srcOrd="10" destOrd="0" presId="urn:microsoft.com/office/officeart/2005/8/layout/radial4"/>
    <dgm:cxn modelId="{21E8B4B7-F908-49AB-BDD3-8B495A71A8CD}" type="presParOf" srcId="{93BA61E7-081F-4ED9-B60A-AB980AC9A010}" destId="{284CB80C-4A81-4C68-A0A3-0C7778EF5784}" srcOrd="11" destOrd="0" presId="urn:microsoft.com/office/officeart/2005/8/layout/radial4"/>
    <dgm:cxn modelId="{24C67001-6E94-4AD5-ABF2-838ABE7B59B8}" type="presParOf" srcId="{93BA61E7-081F-4ED9-B60A-AB980AC9A010}" destId="{8EC7C03A-703D-4B14-80CF-03DA2C962947}" srcOrd="1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a:t>
          </a:r>
          <a:r>
            <a:rPr lang="sr-Cyrl-RS" sz="1400" dirty="0" smtClean="0"/>
            <a:t>2019. </a:t>
          </a:r>
          <a:r>
            <a:rPr lang="sr-Cyrl-RS" sz="1400" dirty="0"/>
            <a:t>годину и др.</a:t>
          </a:r>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година</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40388A68-B94C-4A35-8C64-05C5C0A60913}" type="presOf" srcId="{F2167233-387A-4C2A-92FA-201B800AF2E5}" destId="{61AA8207-A6A4-4905-9FD1-93C90724B340}" srcOrd="1" destOrd="0" presId="urn:microsoft.com/office/officeart/2008/layout/HorizontalMultiLevelHierarchy"/>
    <dgm:cxn modelId="{EBEF4ADE-627A-4970-BBED-45B55431C879}" type="presOf" srcId="{F68F9F1A-A0AC-4627-BB76-A21CB9C16ACA}" destId="{EE8B77DA-77C5-46AD-80A2-BD307CFE9F0A}" srcOrd="0" destOrd="0" presId="urn:microsoft.com/office/officeart/2008/layout/HorizontalMultiLevelHierarchy"/>
    <dgm:cxn modelId="{296FDAD7-32B9-4AA6-AB43-27535B1CEDA1}" type="presOf" srcId="{B764CED6-B38C-4590-855F-1F4460EB1A27}" destId="{EE9BE54A-48D2-43A6-AD4C-394C0EDDA292}" srcOrd="1"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D638D777-8D10-48F2-B9D8-6C3134F26FF3}" type="presOf" srcId="{00360BBF-6709-42DA-A6DE-B8193ABE792F}" destId="{D1C52863-34A6-4E04-9740-6E0567681A8F}"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C85DAA3-D0FC-43CA-9B0A-F73BC8EBF88D}" type="presOf" srcId="{9324F21A-CF22-404B-991C-F0FAD04F1E1A}" destId="{92BF821D-14E3-40BB-B3C5-212A94A9CA22}" srcOrd="1" destOrd="0" presId="urn:microsoft.com/office/officeart/2008/layout/HorizontalMultiLevelHierarchy"/>
    <dgm:cxn modelId="{C39D5786-DF54-4F2D-BB08-544A5A89AC42}" type="presOf" srcId="{DA59984A-EA45-43D5-8622-7135015E39DC}" destId="{A288E7CD-845A-4B30-8D9E-0FCFF4059FF8}" srcOrd="0" destOrd="0" presId="urn:microsoft.com/office/officeart/2008/layout/HorizontalMultiLevelHierarchy"/>
    <dgm:cxn modelId="{34283C31-8592-4422-A1A3-73AB4C9D03AC}" type="presOf" srcId="{346E9DC4-0947-473F-AED9-9AECED92978F}" destId="{F1903401-CDA9-4777-A04C-F19A89F110A0}"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5F3E36FB-962E-4D75-AA46-DDFDEC90684F}" type="presOf" srcId="{9324F21A-CF22-404B-991C-F0FAD04F1E1A}" destId="{531482B3-13DA-4E77-8EF9-7A508768A321}"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5CB019DC-D02B-4F72-8799-DCEC8949294E}" srcId="{00360BBF-6709-42DA-A6DE-B8193ABE792F}" destId="{DA59984A-EA45-43D5-8622-7135015E39DC}" srcOrd="1" destOrd="0" parTransId="{346E9DC4-0947-473F-AED9-9AECED92978F}" sibTransId="{518CC24E-4035-4B8A-A82C-EA8D78A041FF}"/>
    <dgm:cxn modelId="{200F0BB4-194A-4F9E-8035-F09C349D5691}" type="presOf" srcId="{346E9DC4-0947-473F-AED9-9AECED92978F}" destId="{D23E054D-0742-441B-9D09-9EB576968A6E}"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576C8ACB-F866-4817-A9DB-50D6A32736E8}" type="presOf" srcId="{F68F9F1A-A0AC-4627-BB76-A21CB9C16ACA}" destId="{7E8E6685-0078-4B86-BC52-3A0FBAF76686}"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града </a:t>
          </a:r>
          <a:r>
            <a:rPr lang="sr-Cyrl-RS" sz="1300" dirty="0" smtClean="0">
              <a:solidFill>
                <a:schemeClr val="bg1"/>
              </a:solidFill>
            </a:rPr>
            <a:t>2.115.500.000</a:t>
          </a:r>
          <a:endParaRPr lang="en-US" sz="1300" dirty="0">
            <a:solidFill>
              <a:srgbClr val="FF0000"/>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a:t>
          </a:r>
          <a:r>
            <a:rPr lang="sr-Cyrl-RS" dirty="0" smtClean="0"/>
            <a:t>града</a:t>
          </a:r>
        </a:p>
        <a:p>
          <a:r>
            <a:rPr lang="sr-Cyrl-RS" dirty="0" smtClean="0">
              <a:solidFill>
                <a:srgbClr val="FF0000"/>
              </a:solidFill>
            </a:rPr>
            <a:t>1.914.595.000</a:t>
          </a:r>
          <a:endParaRPr lang="en-US" dirty="0">
            <a:solidFill>
              <a:srgbClr val="FF0000"/>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ранијих година</a:t>
          </a:r>
          <a:r>
            <a:rPr lang="sr-Cyrl-RS" dirty="0">
              <a:solidFill>
                <a:srgbClr val="FF0000"/>
              </a:solidFill>
            </a:rPr>
            <a:t> </a:t>
          </a:r>
          <a:r>
            <a:rPr lang="sr-Cyrl-RS" dirty="0" smtClean="0">
              <a:solidFill>
                <a:srgbClr val="FF0000"/>
              </a:solidFill>
            </a:rPr>
            <a:t>200.905.000 </a:t>
          </a:r>
          <a:endParaRPr lang="en-US" dirty="0">
            <a:solidFill>
              <a:srgbClr val="FF0000"/>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3">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2"/>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3">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2"/>
      <dgm:spPr/>
      <dgm:t>
        <a:bodyPr/>
        <a:lstStyle/>
        <a:p>
          <a:endParaRPr lang="sr-Latn-RS"/>
        </a:p>
      </dgm:t>
    </dgm:pt>
    <dgm:pt modelId="{F015C141-867A-4124-B290-CA1BB3474B22}" type="pres">
      <dgm:prSet presAssocID="{44AA7FFE-EC5D-4B4A-A884-0D1E57526835}" presName="spacerR" presStyleCnt="0"/>
      <dgm:spPr/>
    </dgm:pt>
    <dgm:pt modelId="{6C1FFF0F-B1A4-4C41-B9D3-30452A0DFA4B}" type="pres">
      <dgm:prSet presAssocID="{567740A1-931A-404E-B8A7-DCAB60009AEA}" presName="node" presStyleLbl="node1" presStyleIdx="2" presStyleCnt="3" custScaleX="130342" custScaleY="84618">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DACDA2EA-2B85-43AD-A796-6061D0417520}" type="presOf" srcId="{258C614E-C25D-47E8-BC69-ECC42BFEC5CC}" destId="{2F60A798-586E-4E47-B649-25F047F36835}"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6B017F2C-2CB9-4751-A7CD-30B8BC98049D}" type="presOf" srcId="{567740A1-931A-404E-B8A7-DCAB60009AEA}" destId="{6C1FFF0F-B1A4-4C41-B9D3-30452A0DFA4B}" srcOrd="0" destOrd="0" presId="urn:microsoft.com/office/officeart/2005/8/layout/equation1"/>
    <dgm:cxn modelId="{A08F9C8E-A0B7-46AA-A78A-8BD9FCF7DFC7}" type="presOf" srcId="{44AA7FFE-EC5D-4B4A-A884-0D1E57526835}" destId="{41F09F99-3DCC-47E4-9188-F7D103A1F6E3}" srcOrd="0" destOrd="0" presId="urn:microsoft.com/office/officeart/2005/8/layout/equation1"/>
    <dgm:cxn modelId="{9FE065B6-BAF0-45E0-96C4-FBC1763BA102}" srcId="{028ECFAC-63B3-40F0-9E03-B31D365E432C}" destId="{258C614E-C25D-47E8-BC69-ECC42BFEC5CC}" srcOrd="1" destOrd="0" parTransId="{0EE00226-4F18-428E-857D-BB8AB5FED661}" sibTransId="{44AA7FFE-EC5D-4B4A-A884-0D1E57526835}"/>
    <dgm:cxn modelId="{AA2B371A-C761-4755-A6F9-5CD00112D7B0}" type="presOf" srcId="{1F884CF4-1E4C-423F-AE7B-0BAC3D97360D}" destId="{D96E659A-663E-485D-BF89-FD74BE74A5C4}" srcOrd="0" destOrd="0" presId="urn:microsoft.com/office/officeart/2005/8/layout/equation1"/>
    <dgm:cxn modelId="{B1A00774-0D3C-406F-9413-9997B0306F44}" srcId="{028ECFAC-63B3-40F0-9E03-B31D365E432C}" destId="{567740A1-931A-404E-B8A7-DCAB60009AEA}" srcOrd="2" destOrd="0" parTransId="{0643A071-2AC8-4124-916D-3A8BE5775A6D}" sibTransId="{097825AB-8F2B-4EF3-ABE1-7DCEF8027B99}"/>
    <dgm:cxn modelId="{19DBA710-EAA7-479A-8FB0-39539DFAF5D1}" type="presOf" srcId="{1B723845-E0D1-4671-AE0F-32E0821595D7}" destId="{98F3E7AB-6934-48FA-B82F-FBEAF1B2375D}" srcOrd="0" destOrd="0" presId="urn:microsoft.com/office/officeart/2005/8/layout/equation1"/>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E0497DF6-7B98-411C-B02B-83AD89D9A9DD}" type="presParOf" srcId="{688A0EC4-0F6D-4987-959D-CA5F27B3CF24}" destId="{6C1FFF0F-B1A4-4C41-B9D3-30452A0DFA4B}" srcOrd="8"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DB1A1606-130D-4B45-9553-0A0B804495DF}">
      <dgm:prSet phldrT="[Text]"/>
      <dgm:spPr/>
      <dgm:t>
        <a:bodyPr/>
        <a:lstStyle/>
        <a:p>
          <a:pPr algn="ctr"/>
          <a:r>
            <a:rPr lang="sr-Cyrl-RS" dirty="0"/>
            <a:t>Приходи од  пореза </a:t>
          </a:r>
          <a:r>
            <a:rPr lang="sr-Cyrl-RS" dirty="0" smtClean="0"/>
            <a:t>1,437.800.000</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a:t>Трансфери </a:t>
          </a:r>
          <a:r>
            <a:rPr lang="sr-Cyrl-RS" dirty="0" smtClean="0"/>
            <a:t>166.890.000</a:t>
          </a:r>
          <a:r>
            <a:rPr lang="sr-Latn-RS" dirty="0" smtClean="0">
              <a:solidFill>
                <a:srgbClr val="FF0000"/>
              </a:solidFill>
            </a:rPr>
            <a:t> </a:t>
          </a:r>
          <a:r>
            <a:rPr lang="sr-Cyrl-RS" dirty="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a:t>Други приходи  </a:t>
          </a:r>
          <a:r>
            <a:rPr lang="en-US" dirty="0" smtClean="0"/>
            <a:t>259</a:t>
          </a:r>
          <a:r>
            <a:rPr lang="sr-Cyrl-RS" dirty="0" smtClean="0"/>
            <a:t>.</a:t>
          </a:r>
          <a:r>
            <a:rPr lang="en-US" dirty="0" smtClean="0"/>
            <a:t>85</a:t>
          </a:r>
          <a:r>
            <a:rPr lang="sr-Cyrl-RS" dirty="0" smtClean="0"/>
            <a:t>5.000 </a:t>
          </a:r>
          <a:r>
            <a:rPr lang="sr-Cyrl-RS" dirty="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Cyrl-RS" dirty="0" smtClean="0"/>
            <a:t>30.050.000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продаје финансијске имовине  </a:t>
          </a:r>
          <a:r>
            <a:rPr lang="sr-Cyrl-RS" dirty="0" smtClean="0"/>
            <a:t>20.000.000</a:t>
          </a:r>
          <a:r>
            <a:rPr lang="sr-Cyrl-RS" dirty="0" smtClean="0">
              <a:solidFill>
                <a:srgbClr val="FF0000"/>
              </a:solidFill>
            </a:rPr>
            <a:t> </a:t>
          </a:r>
          <a:r>
            <a:rPr lang="sr-Cyrl-RS" dirty="0"/>
            <a:t>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Cyrl-RS" sz="1000" dirty="0" smtClean="0"/>
            <a:t>200.905.000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EE4EF12A-714A-4B09-B17F-F23081A511A2}" type="pres">
      <dgm:prSet presAssocID="{DB1A1606-130D-4B45-9553-0A0B804495DF}" presName="centerShape" presStyleLbl="vennNode1" presStyleIdx="0" presStyleCnt="6"/>
      <dgm:spPr/>
      <dgm:t>
        <a:bodyPr/>
        <a:lstStyle/>
        <a:p>
          <a:endParaRPr lang="sr-Latn-RS"/>
        </a:p>
      </dgm:t>
    </dgm:pt>
    <dgm:pt modelId="{449BFEB2-6844-4A2C-8DC2-780280CBA079}" type="pres">
      <dgm:prSet presAssocID="{AEA7499A-114B-4146-9776-CDD8ACEC6B39}" presName="node" presStyleLbl="vennNode1" presStyleIdx="1" presStyleCnt="6">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2" presStyleCnt="6"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3" presStyleCnt="6">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4" presStyleCnt="6">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5" presStyleCnt="6">
        <dgm:presLayoutVars>
          <dgm:bulletEnabled val="1"/>
        </dgm:presLayoutVars>
      </dgm:prSet>
      <dgm:spPr/>
      <dgm:t>
        <a:bodyPr/>
        <a:lstStyle/>
        <a:p>
          <a:endParaRPr lang="sr-Latn-RS"/>
        </a:p>
      </dgm:t>
    </dgm:pt>
  </dgm:ptLst>
  <dgm:cxnLst>
    <dgm:cxn modelId="{705D8BCA-A875-424B-917F-D801608B9607}" srcId="{DB1A1606-130D-4B45-9553-0A0B804495DF}" destId="{920F0D4F-6C4C-4BE8-9363-F48FBF034871}" srcOrd="3" destOrd="0" parTransId="{43AA7920-B602-4336-8E46-A663A1629DDB}" sibTransId="{5F9FEDD2-AAF1-4278-94C9-B59264FA9EB9}"/>
    <dgm:cxn modelId="{A8EA5165-9419-4BAD-BDB3-9194338DFA99}" type="presOf" srcId="{920F0D4F-6C4C-4BE8-9363-F48FBF034871}" destId="{91CFC9CD-FF79-40EF-A271-A8DBB0423AC2}" srcOrd="0" destOrd="0" presId="urn:microsoft.com/office/officeart/2005/8/layout/radial3"/>
    <dgm:cxn modelId="{BD97DD6C-52E9-4F11-88AD-F4402B1B1EA5}" type="presOf" srcId="{DB1A1606-130D-4B45-9553-0A0B804495DF}" destId="{EE4EF12A-714A-4B09-B17F-F23081A511A2}" srcOrd="0" destOrd="0" presId="urn:microsoft.com/office/officeart/2005/8/layout/radial3"/>
    <dgm:cxn modelId="{8DDA3E00-731C-4A18-9115-B59AF995D68E}" srcId="{691C1FF8-D24B-462D-B13F-4086A7342655}" destId="{DB1A1606-130D-4B45-9553-0A0B804495DF}" srcOrd="0" destOrd="0" parTransId="{E71C9696-7619-4519-B8E6-F2196E95C10E}" sibTransId="{411BF947-09C5-4608-92FF-81B3B11A697B}"/>
    <dgm:cxn modelId="{72EA3587-932B-4810-997C-DB062E3570AF}" srcId="{DB1A1606-130D-4B45-9553-0A0B804495DF}" destId="{AEA7499A-114B-4146-9776-CDD8ACEC6B39}" srcOrd="0" destOrd="0" parTransId="{3756029C-568E-4504-8660-3DE9F861C604}" sibTransId="{FB33CDA3-B14A-45E1-8720-9AFFB02CF5C0}"/>
    <dgm:cxn modelId="{09B198C8-E6EF-4BF2-B04A-98A7D3B82C52}" srcId="{DB1A1606-130D-4B45-9553-0A0B804495DF}" destId="{15426A40-9AD2-4153-8230-E20BC4B11534}" srcOrd="4" destOrd="0" parTransId="{A1307EAF-2414-4AFE-BE82-97C79333BAA9}" sibTransId="{869B992E-498B-4FBD-AA48-03E5171031C9}"/>
    <dgm:cxn modelId="{E2DFF5B8-BF65-4C45-989F-3918B0A358B8}" type="presOf" srcId="{AEA7499A-114B-4146-9776-CDD8ACEC6B39}" destId="{449BFEB2-6844-4A2C-8DC2-780280CBA079}" srcOrd="0" destOrd="0" presId="urn:microsoft.com/office/officeart/2005/8/layout/radial3"/>
    <dgm:cxn modelId="{71DAB0A2-EB40-4D3D-B8DB-E2D95275BF4D}" type="presOf" srcId="{BF71EFAE-EC9F-46E9-BD2A-1686637595DA}" destId="{9DDE88A7-5745-4E4F-A7A8-F71A4DA0D5F2}" srcOrd="0" destOrd="0" presId="urn:microsoft.com/office/officeart/2005/8/layout/radial3"/>
    <dgm:cxn modelId="{352C831E-5F27-4CEA-B329-F961BC5C1E53}" srcId="{DB1A1606-130D-4B45-9553-0A0B804495DF}" destId="{40EF3D92-C4CB-4CBC-8AED-087234C53764}" srcOrd="2" destOrd="0" parTransId="{4FA9126D-361B-4DA5-854C-1DB4EE314D93}" sibTransId="{DCC66F39-0032-4915-A732-5C415659FF68}"/>
    <dgm:cxn modelId="{EEFECEAF-8E1A-45C3-BE53-B4856566F42A}" type="presOf" srcId="{691C1FF8-D24B-462D-B13F-4086A7342655}" destId="{E6763EE5-8DA4-47FB-A886-915FA197CAD0}" srcOrd="0" destOrd="0" presId="urn:microsoft.com/office/officeart/2005/8/layout/radial3"/>
    <dgm:cxn modelId="{59AD7A56-E922-42AB-9AFA-2F0A33B73EFB}" type="presOf" srcId="{40EF3D92-C4CB-4CBC-8AED-087234C53764}" destId="{72DE4213-15E1-4436-8045-C055E8A54EDE}" srcOrd="0" destOrd="0" presId="urn:microsoft.com/office/officeart/2005/8/layout/radial3"/>
    <dgm:cxn modelId="{FD5DAB64-48D5-432F-938D-E1F3721358B9}" type="presOf" srcId="{15426A40-9AD2-4153-8230-E20BC4B11534}" destId="{FC69A2CE-A671-47B5-8CD8-544465E52E9C}" srcOrd="0" destOrd="0" presId="urn:microsoft.com/office/officeart/2005/8/layout/radial3"/>
    <dgm:cxn modelId="{E91D5090-0D92-42B7-9D4F-F91AB585D7A9}" srcId="{DB1A1606-130D-4B45-9553-0A0B804495DF}" destId="{BF71EFAE-EC9F-46E9-BD2A-1686637595DA}" srcOrd="1" destOrd="0" parTransId="{C16FE7E0-0CCD-40DA-AE7B-F518D75734AD}" sibTransId="{83F53DA1-8C67-4AF5-A20A-9CEC6105D842}"/>
    <dgm:cxn modelId="{87C48BEA-C374-4C9C-B902-0115BE738B0E}" type="presParOf" srcId="{E6763EE5-8DA4-47FB-A886-915FA197CAD0}" destId="{1FB746E2-D736-4446-8093-C865FE09A112}" srcOrd="0" destOrd="0" presId="urn:microsoft.com/office/officeart/2005/8/layout/radial3"/>
    <dgm:cxn modelId="{118A07E3-12B3-4E52-BC0E-385B8E089C28}" type="presParOf" srcId="{1FB746E2-D736-4446-8093-C865FE09A112}" destId="{EE4EF12A-714A-4B09-B17F-F23081A511A2}" srcOrd="0" destOrd="0" presId="urn:microsoft.com/office/officeart/2005/8/layout/radial3"/>
    <dgm:cxn modelId="{60CC9D71-A974-41EE-B9EF-0513EF55550C}" type="presParOf" srcId="{1FB746E2-D736-4446-8093-C865FE09A112}" destId="{449BFEB2-6844-4A2C-8DC2-780280CBA079}" srcOrd="1" destOrd="0" presId="urn:microsoft.com/office/officeart/2005/8/layout/radial3"/>
    <dgm:cxn modelId="{9B76058B-03D0-477D-ADAF-69F9BA416969}" type="presParOf" srcId="{1FB746E2-D736-4446-8093-C865FE09A112}" destId="{9DDE88A7-5745-4E4F-A7A8-F71A4DA0D5F2}" srcOrd="2" destOrd="0" presId="urn:microsoft.com/office/officeart/2005/8/layout/radial3"/>
    <dgm:cxn modelId="{BBA494C5-DF7A-463A-A778-D7424FE42FD1}" type="presParOf" srcId="{1FB746E2-D736-4446-8093-C865FE09A112}" destId="{72DE4213-15E1-4436-8045-C055E8A54EDE}" srcOrd="3" destOrd="0" presId="urn:microsoft.com/office/officeart/2005/8/layout/radial3"/>
    <dgm:cxn modelId="{829D5A23-E7C8-4F2F-BBF0-A05AEF87B1F3}" type="presParOf" srcId="{1FB746E2-D736-4446-8093-C865FE09A112}" destId="{91CFC9CD-FF79-40EF-A271-A8DBB0423AC2}" srcOrd="4" destOrd="0" presId="urn:microsoft.com/office/officeart/2005/8/layout/radial3"/>
    <dgm:cxn modelId="{AB36D377-182D-4F38-A7FA-BE410BDE00D5}" type="presParOf" srcId="{1FB746E2-D736-4446-8093-C865FE09A112}" destId="{FC69A2CE-A671-47B5-8CD8-544465E52E9C}"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2,115.500.000</a:t>
          </a:r>
          <a:endParaRPr lang="en-US" dirty="0">
            <a:solidFill>
              <a:schemeClr val="bg1"/>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ru-RU" dirty="0" smtClean="0">
              <a:solidFill>
                <a:schemeClr val="bg1"/>
              </a:solidFill>
            </a:rPr>
            <a:t>759.70</a:t>
          </a:r>
          <a:r>
            <a:rPr lang="en-US" dirty="0" smtClean="0">
              <a:solidFill>
                <a:schemeClr val="bg1"/>
              </a:solidFill>
            </a:rPr>
            <a:t>9</a:t>
          </a:r>
          <a:r>
            <a:rPr lang="ru-RU" dirty="0" smtClean="0">
              <a:solidFill>
                <a:schemeClr val="bg1"/>
              </a:solidFill>
            </a:rPr>
            <a:t>.000 </a:t>
          </a:r>
          <a:r>
            <a:rPr lang="ru-RU" dirty="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C6F0069-43DC-402D-BD84-1006528FCE04}">
      <dgm:prSet/>
      <dgm:spPr/>
      <dgm:t>
        <a:bodyPr/>
        <a:lstStyle/>
        <a:p>
          <a:r>
            <a:rPr lang="sr-Cyrl-RS" dirty="0">
              <a:solidFill>
                <a:schemeClr val="bg1"/>
              </a:solidFill>
            </a:rPr>
            <a:t>Субвенције </a:t>
          </a:r>
          <a:r>
            <a:rPr lang="sr-Cyrl-RS" dirty="0" smtClean="0">
              <a:solidFill>
                <a:schemeClr val="bg1"/>
              </a:solidFill>
            </a:rPr>
            <a:t>8.000,000 </a:t>
          </a:r>
          <a:r>
            <a:rPr lang="sr-Cyrl-RS" dirty="0">
              <a:solidFill>
                <a:schemeClr val="bg1"/>
              </a:solidFill>
            </a:rPr>
            <a:t>динара</a:t>
          </a:r>
          <a:endParaRPr lang="en-US" dirty="0">
            <a:solidFill>
              <a:schemeClr val="bg1"/>
            </a:solidFill>
          </a:endParaRPr>
        </a:p>
      </dgm:t>
    </dgm:pt>
    <dgm:pt modelId="{44D9A023-5F81-4677-8A1D-494A76B02F4A}" type="parTrans" cxnId="{A14346A8-4918-4300-9891-20568D283921}">
      <dgm:prSet/>
      <dgm:spPr/>
      <dgm:t>
        <a:bodyPr/>
        <a:lstStyle/>
        <a:p>
          <a:endParaRPr lang="en-US"/>
        </a:p>
      </dgm:t>
    </dgm:pt>
    <dgm:pt modelId="{9FF20664-3F6F-4415-8233-D443550F6854}" type="sibTrans" cxnId="{A14346A8-4918-4300-9891-20568D283921}">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Cyrl-RS" dirty="0" smtClean="0">
              <a:solidFill>
                <a:schemeClr val="bg1"/>
              </a:solidFill>
            </a:rPr>
            <a:t>229.729.193 </a:t>
          </a:r>
          <a:r>
            <a:rPr lang="sr-Cyrl-RS" dirty="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408.124.000 </a:t>
          </a:r>
          <a:r>
            <a:rPr lang="sr-Cyrl-RS" dirty="0">
              <a:solidFill>
                <a:schemeClr val="bg1"/>
              </a:solidFill>
            </a:rPr>
            <a:t>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a:t>
          </a:r>
          <a:r>
            <a:rPr lang="sr-Cyrl-RS" dirty="0" smtClean="0">
              <a:solidFill>
                <a:schemeClr val="bg1"/>
              </a:solidFill>
            </a:rPr>
            <a:t> заштита 62.415.000 </a:t>
          </a:r>
          <a:r>
            <a:rPr lang="sr-Cyrl-RS" dirty="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Cyrl-RS" dirty="0" smtClean="0">
              <a:solidFill>
                <a:schemeClr val="bg1"/>
              </a:solidFill>
            </a:rPr>
            <a:t>289.464.000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расходи </a:t>
          </a:r>
          <a:r>
            <a:rPr lang="sr-Cyrl-RS" dirty="0" smtClean="0">
              <a:solidFill>
                <a:schemeClr val="bg1"/>
              </a:solidFill>
            </a:rPr>
            <a:t>339.958.807 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sr-Cyrl-RS" dirty="0" smtClean="0">
              <a:solidFill>
                <a:schemeClr val="bg1"/>
              </a:solidFill>
            </a:rPr>
            <a:t>18.100.000</a:t>
          </a:r>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8" custScaleX="141131" custScaleY="140917">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8"/>
      <dgm:spPr/>
      <dgm:t>
        <a:bodyPr/>
        <a:lstStyle/>
        <a:p>
          <a:endParaRPr lang="sr-Latn-RS"/>
        </a:p>
      </dgm:t>
    </dgm:pt>
    <dgm:pt modelId="{A14630AA-C1BD-4A7E-B665-0A7C9B6C19C9}" type="pres">
      <dgm:prSet presAssocID="{3FA5C700-C8EE-4CAC-8DA0-0BA7CA952C72}" presName="node" presStyleLbl="node1" presStyleIdx="1" presStyleCnt="8" custScaleX="131953" custScaleY="12996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8"/>
      <dgm:spPr/>
      <dgm:t>
        <a:bodyPr/>
        <a:lstStyle/>
        <a:p>
          <a:endParaRPr lang="sr-Latn-RS"/>
        </a:p>
      </dgm:t>
    </dgm:pt>
    <dgm:pt modelId="{E43F7264-94BE-4E7E-8A98-A0D70BB3AF06}" type="pres">
      <dgm:prSet presAssocID="{4746DA87-483C-4B84-9A22-BC58F96CB23A}" presName="node" presStyleLbl="node1" presStyleIdx="2" presStyleCnt="8" custScaleX="121003" custScaleY="11920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8"/>
      <dgm:spPr/>
      <dgm:t>
        <a:bodyPr/>
        <a:lstStyle/>
        <a:p>
          <a:endParaRPr lang="sr-Latn-RS"/>
        </a:p>
      </dgm:t>
    </dgm:pt>
    <dgm:pt modelId="{115526CD-270E-4C52-A164-15F2B6F9FE39}" type="pres">
      <dgm:prSet presAssocID="{8329AE49-ECD5-4C13-B90F-CA83B6E6F994}" presName="node" presStyleLbl="node1" presStyleIdx="3" presStyleCnt="8" custScaleX="120594" custScaleY="116316">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8"/>
      <dgm:spPr/>
      <dgm:t>
        <a:bodyPr/>
        <a:lstStyle/>
        <a:p>
          <a:endParaRPr lang="sr-Latn-RS"/>
        </a:p>
      </dgm:t>
    </dgm:pt>
    <dgm:pt modelId="{5101AD7C-EA94-402A-A388-0FD916639D60}" type="pres">
      <dgm:prSet presAssocID="{9C6F0069-43DC-402D-BD84-1006528FCE04}" presName="node" presStyleLbl="node1" presStyleIdx="4" presStyleCnt="8"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8"/>
      <dgm:spPr/>
      <dgm:t>
        <a:bodyPr/>
        <a:lstStyle/>
        <a:p>
          <a:endParaRPr lang="sr-Latn-RS"/>
        </a:p>
      </dgm:t>
    </dgm:pt>
    <dgm:pt modelId="{D19ADD6D-9F0A-4766-B637-BB2D5495A9BB}" type="pres">
      <dgm:prSet presAssocID="{ED01A515-5448-4A3E-A2EC-575448D0F5AA}" presName="node" presStyleLbl="node1" presStyleIdx="5" presStyleCnt="8"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5" presStyleCnt="8"/>
      <dgm:spPr/>
      <dgm:t>
        <a:bodyPr/>
        <a:lstStyle/>
        <a:p>
          <a:endParaRPr lang="sr-Latn-RS"/>
        </a:p>
      </dgm:t>
    </dgm:pt>
    <dgm:pt modelId="{4F05B281-B6DB-45BB-A427-1BF92AADC139}" type="pres">
      <dgm:prSet presAssocID="{AE26BF5A-34A6-4192-8BEA-D9ECFB941642}" presName="node" presStyleLbl="node1" presStyleIdx="6" presStyleCnt="8"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6" presStyleCnt="8"/>
      <dgm:spPr/>
      <dgm:t>
        <a:bodyPr/>
        <a:lstStyle/>
        <a:p>
          <a:endParaRPr lang="sr-Latn-RS"/>
        </a:p>
      </dgm:t>
    </dgm:pt>
    <dgm:pt modelId="{2D6C03BD-4023-431E-84F6-C080A9961C8A}" type="pres">
      <dgm:prSet presAssocID="{91651A17-950C-49EC-8C35-2517548AE9E6}" presName="node" presStyleLbl="node1" presStyleIdx="7" presStyleCnt="8"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7" presStyleCnt="8"/>
      <dgm:spPr/>
      <dgm:t>
        <a:bodyPr/>
        <a:lstStyle/>
        <a:p>
          <a:endParaRPr lang="sr-Latn-RS"/>
        </a:p>
      </dgm:t>
    </dgm:pt>
  </dgm:ptLst>
  <dgm:cxnLst>
    <dgm:cxn modelId="{15B25BE7-B61F-4399-8DBB-F360C2BA96E5}" type="presOf" srcId="{686A1A37-AC61-4EC6-8398-59788F898E91}" destId="{44C62812-7B8C-4DB2-9C0D-14651D9AFC46}"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A14346A8-4918-4300-9891-20568D283921}" srcId="{9ED1A3B2-A381-4201-823D-E4B4F944886D}" destId="{9C6F0069-43DC-402D-BD84-1006528FCE04}" srcOrd="4" destOrd="0" parTransId="{44D9A023-5F81-4677-8A1D-494A76B02F4A}" sibTransId="{9FF20664-3F6F-4415-8233-D443550F6854}"/>
    <dgm:cxn modelId="{BD8B088F-38DD-4C61-9C7F-39D38AF469D9}" type="presOf" srcId="{DB95B0B9-5D2D-4D1A-A4F8-70F45A0E9738}" destId="{19B05264-FBF1-4254-AA6E-8DA1048C9EC5}" srcOrd="0" destOrd="0" presId="urn:microsoft.com/office/officeart/2005/8/layout/radial6"/>
    <dgm:cxn modelId="{57289D19-F335-4D68-AC7E-5582D07598B2}" type="presOf" srcId="{9FF20664-3F6F-4415-8233-D443550F6854}" destId="{FC9B55A0-D6BC-47A3-92D9-CF0D462CBA3E}" srcOrd="0" destOrd="0" presId="urn:microsoft.com/office/officeart/2005/8/layout/radial6"/>
    <dgm:cxn modelId="{5EC1D513-D8D4-45F0-8AFD-7633B3DF7A52}" type="presOf" srcId="{4746DA87-483C-4B84-9A22-BC58F96CB23A}" destId="{E43F7264-94BE-4E7E-8A98-A0D70BB3AF06}" srcOrd="0" destOrd="0" presId="urn:microsoft.com/office/officeart/2005/8/layout/radial6"/>
    <dgm:cxn modelId="{6AD463C1-088C-44BE-8C34-750F20CE8DA0}" type="presOf" srcId="{3FA5C700-C8EE-4CAC-8DA0-0BA7CA952C72}" destId="{A14630AA-C1BD-4A7E-B665-0A7C9B6C19C9}" srcOrd="0" destOrd="0" presId="urn:microsoft.com/office/officeart/2005/8/layout/radial6"/>
    <dgm:cxn modelId="{0BB795E9-FFF1-4A2D-878C-FAE1C6BDCC87}" type="presOf" srcId="{9C6F0069-43DC-402D-BD84-1006528FCE04}" destId="{5101AD7C-EA94-402A-A388-0FD916639D60}" srcOrd="0" destOrd="0" presId="urn:microsoft.com/office/officeart/2005/8/layout/radial6"/>
    <dgm:cxn modelId="{30638209-A4D1-4BFE-943D-C66C72DB50AF}" srcId="{9ED1A3B2-A381-4201-823D-E4B4F944886D}" destId="{ED01A515-5448-4A3E-A2EC-575448D0F5AA}" srcOrd="5" destOrd="0" parTransId="{3C8BC949-583D-42C4-9E18-497A2FA6C1D3}" sibTransId="{B658162B-CA61-458F-8F17-E18D499D4DE8}"/>
    <dgm:cxn modelId="{8AD44159-442C-4DEC-ACDC-2060DD6FE511}" srcId="{7D1C9009-9B60-4C15-8E3B-F949FAB90776}" destId="{BEBB7508-5593-4665-86D9-67DC9EEDFE00}" srcOrd="0" destOrd="0" parTransId="{C01D930E-241E-4B8F-9FFE-A12F23D4AE61}" sibTransId="{8C2D30BC-9728-4727-AC9C-7DD1886B66DA}"/>
    <dgm:cxn modelId="{47BC94C2-46D4-453B-A292-6076A9F8EE3B}" srcId="{9ED1A3B2-A381-4201-823D-E4B4F944886D}" destId="{8329AE49-ECD5-4C13-B90F-CA83B6E6F994}" srcOrd="3" destOrd="0" parTransId="{6A3537F1-6C7A-4D5E-9BC9-14D14BE7BA95}" sibTransId="{9CB0C477-89B3-4058-B341-9FC9F0AB6BB2}"/>
    <dgm:cxn modelId="{5C9EFB21-D730-469F-BCC2-6ADA252CF713}" type="presOf" srcId="{B658162B-CA61-458F-8F17-E18D499D4DE8}" destId="{84EFD8D8-F116-4363-8F07-0BDD118D8287}" srcOrd="0" destOrd="0" presId="urn:microsoft.com/office/officeart/2005/8/layout/radial6"/>
    <dgm:cxn modelId="{667A6532-F93A-4FD0-BD4D-A1165020F36F}" srcId="{343B6168-99DB-4C0C-9BE7-E54D7B80C5AD}" destId="{AC73436A-3EE6-4AB1-8B81-F0B7414514C2}" srcOrd="0" destOrd="0" parTransId="{67F09836-65ED-439A-8E55-BF0FF6A12BA6}" sibTransId="{6C19F97B-9D99-4777-817C-1695A372D4F1}"/>
    <dgm:cxn modelId="{D6D3D766-AAF1-452B-B7A5-DE64D7EFBDAC}" srcId="{7D1C9009-9B60-4C15-8E3B-F949FAB90776}" destId="{DC185536-47EC-480B-B419-24BC666B206E}" srcOrd="1" destOrd="0" parTransId="{43B3845C-4A8E-4186-AC01-CB23C9CE3CE4}" sibTransId="{FF327DB0-0FCC-45EC-A004-6349AB5E0A19}"/>
    <dgm:cxn modelId="{65DC7EE8-791F-4453-AEE4-351692992E5F}" type="presOf" srcId="{B1BE2A8E-285E-4C69-9BFF-CE48B252AA50}" destId="{F4B68BA8-694B-4B7F-8215-68903FFCD2D7}" srcOrd="0" destOrd="0" presId="urn:microsoft.com/office/officeart/2005/8/layout/radial6"/>
    <dgm:cxn modelId="{D9AC742A-917E-4818-8C2B-93B8B4D0D262}" type="presOf" srcId="{AE26BF5A-34A6-4192-8BEA-D9ECFB941642}" destId="{4F05B281-B6DB-45BB-A427-1BF92AADC139}" srcOrd="0" destOrd="0" presId="urn:microsoft.com/office/officeart/2005/8/layout/radial6"/>
    <dgm:cxn modelId="{28F1F12C-F4AD-4E97-81E8-8618F0209646}" srcId="{B1BE2A8E-285E-4C69-9BFF-CE48B252AA50}" destId="{9ED1A3B2-A381-4201-823D-E4B4F944886D}" srcOrd="0" destOrd="0" parTransId="{73ADFC91-EAB5-4621-8C76-D207DF7E46EB}" sibTransId="{BBBE51B8-3D99-4D37-A53E-85F69FB1F8D4}"/>
    <dgm:cxn modelId="{4A16358E-6F75-4AC0-B6E5-E26F15B1A750}" srcId="{B1BE2A8E-285E-4C69-9BFF-CE48B252AA50}" destId="{3BA9396D-1753-43D3-A703-A75A7C19204B}" srcOrd="1" destOrd="0" parTransId="{FDC0F8DA-00AF-40CD-B616-B7AA7472101C}" sibTransId="{869210E2-CDFB-49E6-A3F9-D5A55D2018F0}"/>
    <dgm:cxn modelId="{464AEB83-A961-4BF3-980D-8DBCF9264695}" srcId="{343B6168-99DB-4C0C-9BE7-E54D7B80C5AD}" destId="{352A865C-AD96-4AB1-8A5C-397B7A7D9B07}" srcOrd="1" destOrd="0" parTransId="{7EC1ADA9-9F6E-4AFC-AE86-4831D523AA38}" sibTransId="{7473CF13-22F0-41AF-BD4E-305659448BE2}"/>
    <dgm:cxn modelId="{4E6E6427-5348-4ECF-99CC-46CA5F3BDA5F}" srcId="{B1BE2A8E-285E-4C69-9BFF-CE48B252AA50}" destId="{7D1C9009-9B60-4C15-8E3B-F949FAB90776}" srcOrd="4" destOrd="0" parTransId="{E75197AC-E7B0-4C26-9D1F-47E47BE7CCEF}" sibTransId="{9D56A871-CE7A-4922-AAF9-9D95A29D1039}"/>
    <dgm:cxn modelId="{AE26F329-897E-412E-A92A-D95A8804158B}" srcId="{9ED1A3B2-A381-4201-823D-E4B4F944886D}" destId="{A7091EAC-498C-4E8C-B46B-331B042A0C75}" srcOrd="0" destOrd="0" parTransId="{5263AC43-AEF9-405C-B9BD-C1E77733E429}" sibTransId="{686A1A37-AC61-4EC6-8398-59788F898E91}"/>
    <dgm:cxn modelId="{3EF3403C-A42B-483C-89B0-BC54F70E5592}" type="presOf" srcId="{9ED1A3B2-A381-4201-823D-E4B4F944886D}" destId="{E59436B1-B652-4794-B4F4-4850647DACEB}" srcOrd="0" destOrd="0" presId="urn:microsoft.com/office/officeart/2005/8/layout/radial6"/>
    <dgm:cxn modelId="{C11E6F22-FD2F-49D2-BD48-3542B5EC8C51}" type="presOf" srcId="{F67939D1-3ADF-4276-A6FA-0083CE5DA4FA}" destId="{C0575E5C-DEAA-49FF-9C6A-0DF4C03D040D}"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0F519843-417F-4196-AE51-1E900F71077B}" srcId="{9ED1A3B2-A381-4201-823D-E4B4F944886D}" destId="{4746DA87-483C-4B84-9A22-BC58F96CB23A}" srcOrd="2" destOrd="0" parTransId="{8A92D324-8EB2-4984-ADCB-62EACF9FECFF}" sibTransId="{DB95B0B9-5D2D-4D1A-A4F8-70F45A0E9738}"/>
    <dgm:cxn modelId="{E14E4EEE-087E-4E8C-92C7-D48A2C2A60C4}" srcId="{9ED1A3B2-A381-4201-823D-E4B4F944886D}" destId="{91651A17-950C-49EC-8C35-2517548AE9E6}" srcOrd="7" destOrd="0" parTransId="{842A79D3-4827-4424-A76D-539154392405}" sibTransId="{8962C693-DF60-43F6-9F43-7615C2E1439A}"/>
    <dgm:cxn modelId="{4E693A1F-A818-494A-9191-6DDA96FF0598}" type="presOf" srcId="{A7091EAC-498C-4E8C-B46B-331B042A0C75}" destId="{73F305AC-CFDC-45B1-8AB8-6FABD1C99179}" srcOrd="0" destOrd="0" presId="urn:microsoft.com/office/officeart/2005/8/layout/radial6"/>
    <dgm:cxn modelId="{79367CFA-29E9-494C-A699-58E7C53282C6}" type="presOf" srcId="{61B610E5-4DC8-4394-A22C-5BBE6CDEE232}" destId="{5D42F3FF-3AAD-4819-B004-ADDCB69227EB}" srcOrd="0" destOrd="0" presId="urn:microsoft.com/office/officeart/2005/8/layout/radial6"/>
    <dgm:cxn modelId="{3BA8FFD8-B6F3-4518-99B6-8F25F307CF52}" srcId="{9ED1A3B2-A381-4201-823D-E4B4F944886D}" destId="{3FA5C700-C8EE-4CAC-8DA0-0BA7CA952C72}" srcOrd="1" destOrd="0" parTransId="{6970CC38-AACF-4350-BF4D-BD796B05B1FA}" sibTransId="{61B610E5-4DC8-4394-A22C-5BBE6CDEE232}"/>
    <dgm:cxn modelId="{FCCD6129-1EC0-448C-BF7A-51C6647345E8}" type="presOf" srcId="{ED01A515-5448-4A3E-A2EC-575448D0F5AA}" destId="{D19ADD6D-9F0A-4766-B637-BB2D5495A9BB}"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B6507D96-25C4-4121-9433-2A113978B784}" srcId="{B1BE2A8E-285E-4C69-9BFF-CE48B252AA50}" destId="{C64FD589-26EA-483C-BB5E-C8324A82EAF5}" srcOrd="2" destOrd="0" parTransId="{1E312D33-14E1-4B2B-A210-2A735401CE1C}" sibTransId="{46E45D53-1277-4C97-8E3B-323B4EBF62F5}"/>
    <dgm:cxn modelId="{9CBCBA83-8BC0-4D9D-8F59-4CE72862435A}" type="presOf" srcId="{91651A17-950C-49EC-8C35-2517548AE9E6}" destId="{2D6C03BD-4023-431E-84F6-C080A9961C8A}" srcOrd="0" destOrd="0" presId="urn:microsoft.com/office/officeart/2005/8/layout/radial6"/>
    <dgm:cxn modelId="{3DFE3AE5-6DA5-4440-A66F-1437FD4DC5D4}" srcId="{B1BE2A8E-285E-4C69-9BFF-CE48B252AA50}" destId="{343B6168-99DB-4C0C-9BE7-E54D7B80C5AD}" srcOrd="5" destOrd="0" parTransId="{6F98FC42-2370-4FD0-A627-0708511F7F32}" sibTransId="{95FBDDB6-4174-4619-B543-81DEF6B7716A}"/>
    <dgm:cxn modelId="{AF333ABE-6D5B-4845-91C6-0C3A13CCB688}" type="presOf" srcId="{8329AE49-ECD5-4C13-B90F-CA83B6E6F994}" destId="{115526CD-270E-4C52-A164-15F2B6F9FE39}" srcOrd="0" destOrd="0" presId="urn:microsoft.com/office/officeart/2005/8/layout/radial6"/>
    <dgm:cxn modelId="{C2BA2E7D-A4DC-497F-82AA-B05171512E7B}" srcId="{9ED1A3B2-A381-4201-823D-E4B4F944886D}" destId="{AE26BF5A-34A6-4192-8BEA-D9ECFB941642}" srcOrd="6" destOrd="0" parTransId="{053AEA0B-0F73-4DAC-9295-FCA55D0C5C5A}" sibTransId="{F67939D1-3ADF-4276-A6FA-0083CE5DA4FA}"/>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85324FF1-B5A8-42C3-9CD8-B8F3A7B41DAF}" type="presParOf" srcId="{F4B68BA8-694B-4B7F-8215-68903FFCD2D7}" destId="{D19ADD6D-9F0A-4766-B637-BB2D5495A9BB}" srcOrd="16" destOrd="0" presId="urn:microsoft.com/office/officeart/2005/8/layout/radial6"/>
    <dgm:cxn modelId="{363F0F02-6E41-404E-B2E5-4890434DECC7}" type="presParOf" srcId="{F4B68BA8-694B-4B7F-8215-68903FFCD2D7}" destId="{CB9DB137-9ACF-4A5D-915D-C6DEF62C671A}" srcOrd="17" destOrd="0" presId="urn:microsoft.com/office/officeart/2005/8/layout/radial6"/>
    <dgm:cxn modelId="{C75A112C-7212-4B80-9DA4-CA7F2DD70EB5}" type="presParOf" srcId="{F4B68BA8-694B-4B7F-8215-68903FFCD2D7}" destId="{84EFD8D8-F116-4363-8F07-0BDD118D8287}" srcOrd="18" destOrd="0" presId="urn:microsoft.com/office/officeart/2005/8/layout/radial6"/>
    <dgm:cxn modelId="{F93707E6-5B1F-4F40-A3A3-B884267CE7F5}" type="presParOf" srcId="{F4B68BA8-694B-4B7F-8215-68903FFCD2D7}" destId="{4F05B281-B6DB-45BB-A427-1BF92AADC139}" srcOrd="19" destOrd="0" presId="urn:microsoft.com/office/officeart/2005/8/layout/radial6"/>
    <dgm:cxn modelId="{3D4ADB0D-3A32-46EB-993B-C2B89385D5E3}" type="presParOf" srcId="{F4B68BA8-694B-4B7F-8215-68903FFCD2D7}" destId="{FEDFE719-4F44-4DDA-B702-82A372856A51}" srcOrd="20" destOrd="0" presId="urn:microsoft.com/office/officeart/2005/8/layout/radial6"/>
    <dgm:cxn modelId="{EBDDFBD5-050A-401C-B541-60C312E8BADC}" type="presParOf" srcId="{F4B68BA8-694B-4B7F-8215-68903FFCD2D7}" destId="{C0575E5C-DEAA-49FF-9C6A-0DF4C03D040D}" srcOrd="21" destOrd="0" presId="urn:microsoft.com/office/officeart/2005/8/layout/radial6"/>
    <dgm:cxn modelId="{FD35A212-0E1F-4819-BF1F-B29719BECB43}" type="presParOf" srcId="{F4B68BA8-694B-4B7F-8215-68903FFCD2D7}" destId="{2D6C03BD-4023-431E-84F6-C080A9961C8A}" srcOrd="22" destOrd="0" presId="urn:microsoft.com/office/officeart/2005/8/layout/radial6"/>
    <dgm:cxn modelId="{BC555FE2-565F-4CC2-844D-BACDB94E3D46}" type="presParOf" srcId="{F4B68BA8-694B-4B7F-8215-68903FFCD2D7}" destId="{2578787D-F4B0-463A-AA6F-94706894BC8C}" srcOrd="23" destOrd="0" presId="urn:microsoft.com/office/officeart/2005/8/layout/radial6"/>
    <dgm:cxn modelId="{6F30A1FC-C56F-4DA2-B79C-F00209C57B2B}" type="presParOf" srcId="{F4B68BA8-694B-4B7F-8215-68903FFCD2D7}" destId="{7C884431-F906-455C-AAF5-4FBEC1E13C27}"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8A603F-EC40-41E4-BA70-D5C5F8781BC3}">
      <dsp:nvSpPr>
        <dsp:cNvPr id="0" name=""/>
        <dsp:cNvSpPr/>
      </dsp:nvSpPr>
      <dsp:spPr>
        <a:xfrm>
          <a:off x="2102207" y="2205355"/>
          <a:ext cx="2280191" cy="2164526"/>
        </a:xfrm>
        <a:prstGeom prst="ellipse">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sr-Cyrl-RS" sz="2600" kern="1200" dirty="0"/>
            <a:t>Ко учествује у изради буџета</a:t>
          </a:r>
          <a:r>
            <a:rPr lang="en-US" sz="2600" kern="1200" dirty="0"/>
            <a:t>?</a:t>
          </a:r>
        </a:p>
      </dsp:txBody>
      <dsp:txXfrm>
        <a:off x="2436133" y="2522342"/>
        <a:ext cx="1612339" cy="1530552"/>
      </dsp:txXfrm>
    </dsp:sp>
    <dsp:sp modelId="{1B17F103-9216-4974-BE9E-F576C0AB9A07}">
      <dsp:nvSpPr>
        <dsp:cNvPr id="0" name=""/>
        <dsp:cNvSpPr/>
      </dsp:nvSpPr>
      <dsp:spPr>
        <a:xfrm rot="10860210">
          <a:off x="840814" y="3006414"/>
          <a:ext cx="1192295"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DFA7ED-47C4-4DAE-BCB0-FDCE24E0A939}">
      <dsp:nvSpPr>
        <dsp:cNvPr id="0" name=""/>
        <dsp:cNvSpPr/>
      </dsp:nvSpPr>
      <dsp:spPr>
        <a:xfrm>
          <a:off x="281212" y="2903164"/>
          <a:ext cx="1119386" cy="684782"/>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Месне заједнице</a:t>
          </a:r>
          <a:endParaRPr lang="en-US" sz="1400" kern="1200" dirty="0"/>
        </a:p>
      </dsp:txBody>
      <dsp:txXfrm>
        <a:off x="301269" y="2923221"/>
        <a:ext cx="1079272" cy="644668"/>
      </dsp:txXfrm>
    </dsp:sp>
    <dsp:sp modelId="{FDD76D25-2A08-46FF-8C07-2877A0C9FB2D}">
      <dsp:nvSpPr>
        <dsp:cNvPr id="0" name=""/>
        <dsp:cNvSpPr/>
      </dsp:nvSpPr>
      <dsp:spPr>
        <a:xfrm rot="13081559">
          <a:off x="877393" y="1806519"/>
          <a:ext cx="1580222"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0" y="489141"/>
          <a:ext cx="2090217" cy="2160470"/>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Установе:</a:t>
          </a:r>
        </a:p>
        <a:p>
          <a:pPr lvl="0" algn="l" defTabSz="622300">
            <a:lnSpc>
              <a:spcPct val="90000"/>
            </a:lnSpc>
            <a:spcBef>
              <a:spcPct val="0"/>
            </a:spcBef>
            <a:spcAft>
              <a:spcPct val="35000"/>
            </a:spcAft>
          </a:pPr>
          <a:r>
            <a:rPr lang="sr-Cyrl-RS" sz="1400" kern="1200" dirty="0"/>
            <a:t>-Центар за културу</a:t>
          </a:r>
        </a:p>
        <a:p>
          <a:pPr lvl="0" algn="l" defTabSz="622300">
            <a:lnSpc>
              <a:spcPct val="90000"/>
            </a:lnSpc>
            <a:spcBef>
              <a:spcPct val="0"/>
            </a:spcBef>
            <a:spcAft>
              <a:spcPct val="35000"/>
            </a:spcAft>
          </a:pPr>
          <a:r>
            <a:rPr lang="sr-Cyrl-RS" sz="1400" kern="1200" dirty="0"/>
            <a:t>-Библиотека</a:t>
          </a:r>
        </a:p>
        <a:p>
          <a:pPr lvl="0" algn="l" defTabSz="622300">
            <a:lnSpc>
              <a:spcPct val="90000"/>
            </a:lnSpc>
            <a:spcBef>
              <a:spcPct val="0"/>
            </a:spcBef>
            <a:spcAft>
              <a:spcPct val="35000"/>
            </a:spcAft>
          </a:pPr>
          <a:r>
            <a:rPr lang="sr-Cyrl-RS" sz="1400" kern="1200" dirty="0"/>
            <a:t>-Туристичка организација</a:t>
          </a:r>
        </a:p>
        <a:p>
          <a:pPr lvl="0" algn="l" defTabSz="622300">
            <a:lnSpc>
              <a:spcPct val="90000"/>
            </a:lnSpc>
            <a:spcBef>
              <a:spcPct val="0"/>
            </a:spcBef>
            <a:spcAft>
              <a:spcPct val="35000"/>
            </a:spcAft>
          </a:pPr>
          <a:r>
            <a:rPr lang="sr-Cyrl-RS" sz="1400" kern="1200" dirty="0"/>
            <a:t>-Установа за спорт</a:t>
          </a:r>
        </a:p>
        <a:p>
          <a:pPr lvl="0" algn="ctr" defTabSz="622300">
            <a:lnSpc>
              <a:spcPct val="90000"/>
            </a:lnSpc>
            <a:spcBef>
              <a:spcPct val="0"/>
            </a:spcBef>
            <a:spcAft>
              <a:spcPct val="35000"/>
            </a:spcAft>
          </a:pPr>
          <a:endParaRPr lang="en-US" sz="800" kern="1200" dirty="0"/>
        </a:p>
      </dsp:txBody>
      <dsp:txXfrm>
        <a:off x="61220" y="550361"/>
        <a:ext cx="1967777" cy="2038030"/>
      </dsp:txXfrm>
    </dsp:sp>
    <dsp:sp modelId="{EA842F94-5DAB-40BA-A137-4DDCD4A7DE5B}">
      <dsp:nvSpPr>
        <dsp:cNvPr id="0" name=""/>
        <dsp:cNvSpPr/>
      </dsp:nvSpPr>
      <dsp:spPr>
        <a:xfrm rot="15953976">
          <a:off x="2638241" y="1355941"/>
          <a:ext cx="1207777"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460502" y="442647"/>
          <a:ext cx="1226013" cy="980810"/>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Градска власт и стручне службе</a:t>
          </a:r>
          <a:endParaRPr lang="en-US" sz="1400" kern="1200" dirty="0"/>
        </a:p>
      </dsp:txBody>
      <dsp:txXfrm>
        <a:off x="2489229" y="471374"/>
        <a:ext cx="1168559" cy="923356"/>
      </dsp:txXfrm>
    </dsp:sp>
    <dsp:sp modelId="{FBD8A9BB-6C42-4425-B777-7048E4BC7509}">
      <dsp:nvSpPr>
        <dsp:cNvPr id="0" name=""/>
        <dsp:cNvSpPr/>
      </dsp:nvSpPr>
      <dsp:spPr>
        <a:xfrm rot="18217134">
          <a:off x="3549411" y="1475706"/>
          <a:ext cx="1618282"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3936801" y="442658"/>
          <a:ext cx="1607867" cy="1182504"/>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-Предшколска установа</a:t>
          </a:r>
        </a:p>
        <a:p>
          <a:pPr lvl="0" algn="ctr" defTabSz="622300">
            <a:lnSpc>
              <a:spcPct val="90000"/>
            </a:lnSpc>
            <a:spcBef>
              <a:spcPct val="0"/>
            </a:spcBef>
            <a:spcAft>
              <a:spcPct val="35000"/>
            </a:spcAft>
          </a:pPr>
          <a:r>
            <a:rPr lang="sr-Cyrl-RS" sz="1400" kern="1200" dirty="0"/>
            <a:t>-Основне школе</a:t>
          </a:r>
        </a:p>
        <a:p>
          <a:pPr lvl="0" algn="ctr" defTabSz="622300">
            <a:lnSpc>
              <a:spcPct val="90000"/>
            </a:lnSpc>
            <a:spcBef>
              <a:spcPct val="0"/>
            </a:spcBef>
            <a:spcAft>
              <a:spcPct val="35000"/>
            </a:spcAft>
          </a:pPr>
          <a:r>
            <a:rPr lang="sr-Cyrl-RS" sz="1400" kern="1200" dirty="0"/>
            <a:t>-Средње школе</a:t>
          </a:r>
          <a:endParaRPr lang="en-US" sz="1400" kern="1200" dirty="0"/>
        </a:p>
      </dsp:txBody>
      <dsp:txXfrm>
        <a:off x="3971435" y="477292"/>
        <a:ext cx="1538599" cy="1113236"/>
      </dsp:txXfrm>
    </dsp:sp>
    <dsp:sp modelId="{5587016C-A0FA-4F4B-A93A-619E3C6DAE9A}">
      <dsp:nvSpPr>
        <dsp:cNvPr id="0" name=""/>
        <dsp:cNvSpPr/>
      </dsp:nvSpPr>
      <dsp:spPr>
        <a:xfrm rot="20290572">
          <a:off x="4320714" y="2298521"/>
          <a:ext cx="1536569"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97BD5D-D88B-4BDF-9C04-9A8FDBA87F2E}">
      <dsp:nvSpPr>
        <dsp:cNvPr id="0" name=""/>
        <dsp:cNvSpPr/>
      </dsp:nvSpPr>
      <dsp:spPr>
        <a:xfrm>
          <a:off x="5202223" y="1918956"/>
          <a:ext cx="1199997" cy="687067"/>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Јавно </a:t>
          </a:r>
          <a:r>
            <a:rPr lang="sr-Cyrl-RS" sz="1400" kern="1200" dirty="0"/>
            <a:t>предузећа</a:t>
          </a:r>
          <a:endParaRPr lang="en-US" sz="1400" kern="1200" dirty="0"/>
        </a:p>
      </dsp:txBody>
      <dsp:txXfrm>
        <a:off x="5222347" y="1939080"/>
        <a:ext cx="1159749" cy="646819"/>
      </dsp:txXfrm>
    </dsp:sp>
    <dsp:sp modelId="{284CB80C-4A81-4C68-A0A3-0C7778EF5784}">
      <dsp:nvSpPr>
        <dsp:cNvPr id="0" name=""/>
        <dsp:cNvSpPr/>
      </dsp:nvSpPr>
      <dsp:spPr>
        <a:xfrm>
          <a:off x="4465735" y="3038037"/>
          <a:ext cx="1431861"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5284589" y="2973460"/>
          <a:ext cx="1226013" cy="628317"/>
        </a:xfrm>
        <a:prstGeom prst="roundRect">
          <a:avLst>
            <a:gd name="adj" fmla="val 10000"/>
          </a:avLst>
        </a:prstGeom>
        <a:gradFill rotWithShape="1">
          <a:gsLst>
            <a:gs pos="0">
              <a:schemeClr val="accent5">
                <a:shade val="51000"/>
                <a:satMod val="130000"/>
              </a:schemeClr>
            </a:gs>
            <a:gs pos="80000">
              <a:schemeClr val="accent5">
                <a:shade val="93000"/>
                <a:satMod val="130000"/>
              </a:schemeClr>
            </a:gs>
            <a:gs pos="100000">
              <a:schemeClr val="accent5">
                <a:shade val="94000"/>
                <a:satMod val="135000"/>
              </a:schemeClr>
            </a:gs>
          </a:gsLst>
          <a:lin ang="16200000" scaled="0"/>
        </a:gradFill>
        <a:ln w="9525" cap="flat" cmpd="sng" algn="ctr">
          <a:solidFill>
            <a:schemeClr val="accent5">
              <a:shade val="95000"/>
              <a:satMod val="105000"/>
            </a:schemeClr>
          </a:solidFill>
          <a:prstDash val="solid"/>
        </a:ln>
        <a:effectLst>
          <a:outerShdw blurRad="40000" dist="23000" dir="5400000" rotWithShape="0">
            <a:srgbClr val="000000">
              <a:alpha val="35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Невладине организације </a:t>
          </a:r>
          <a:endParaRPr lang="en-US" sz="1400" kern="1200" dirty="0"/>
        </a:p>
      </dsp:txBody>
      <dsp:txXfrm>
        <a:off x="5302992" y="2991863"/>
        <a:ext cx="1189207" cy="591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01674-1235-4FA7-9CBC-B675F6713E38}">
      <dsp:nvSpPr>
        <dsp:cNvPr id="0" name=""/>
        <dsp:cNvSpPr/>
      </dsp:nvSpPr>
      <dsp:spPr>
        <a:xfrm>
          <a:off x="1879998" y="2263316"/>
          <a:ext cx="519062" cy="2064042"/>
        </a:xfrm>
        <a:custGeom>
          <a:avLst/>
          <a:gdLst/>
          <a:ahLst/>
          <a:cxnLst/>
          <a:rect l="0" t="0" r="0" b="0"/>
          <a:pathLst>
            <a:path>
              <a:moveTo>
                <a:pt x="0" y="0"/>
              </a:moveTo>
              <a:lnTo>
                <a:pt x="259531" y="0"/>
              </a:lnTo>
              <a:lnTo>
                <a:pt x="259531" y="2064042"/>
              </a:lnTo>
              <a:lnTo>
                <a:pt x="519062" y="20640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6"/>
          <a:ext cx="519062" cy="1479230"/>
        </a:xfrm>
        <a:custGeom>
          <a:avLst/>
          <a:gdLst/>
          <a:ahLst/>
          <a:cxnLst/>
          <a:rect l="0" t="0" r="0" b="0"/>
          <a:pathLst>
            <a:path>
              <a:moveTo>
                <a:pt x="0" y="0"/>
              </a:moveTo>
              <a:lnTo>
                <a:pt x="259531" y="0"/>
              </a:lnTo>
              <a:lnTo>
                <a:pt x="259531" y="1479230"/>
              </a:lnTo>
              <a:lnTo>
                <a:pt x="519062" y="147923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6"/>
          <a:ext cx="519062" cy="900791"/>
        </a:xfrm>
        <a:custGeom>
          <a:avLst/>
          <a:gdLst/>
          <a:ahLst/>
          <a:cxnLst/>
          <a:rect l="0" t="0" r="0" b="0"/>
          <a:pathLst>
            <a:path>
              <a:moveTo>
                <a:pt x="0" y="0"/>
              </a:moveTo>
              <a:lnTo>
                <a:pt x="259531" y="0"/>
              </a:lnTo>
              <a:lnTo>
                <a:pt x="259531" y="900791"/>
              </a:lnTo>
              <a:lnTo>
                <a:pt x="519062" y="90079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6"/>
          <a:ext cx="519062" cy="135114"/>
        </a:xfrm>
        <a:custGeom>
          <a:avLst/>
          <a:gdLst/>
          <a:ahLst/>
          <a:cxnLst/>
          <a:rect l="0" t="0" r="0" b="0"/>
          <a:pathLst>
            <a:path>
              <a:moveTo>
                <a:pt x="0" y="0"/>
              </a:moveTo>
              <a:lnTo>
                <a:pt x="259531" y="0"/>
              </a:lnTo>
              <a:lnTo>
                <a:pt x="259531" y="135114"/>
              </a:lnTo>
              <a:lnTo>
                <a:pt x="519062" y="13511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a:t>
          </a:r>
          <a:r>
            <a:rPr lang="sr-Cyrl-RS" sz="1400" kern="1200" dirty="0" smtClean="0"/>
            <a:t>2019. </a:t>
          </a:r>
          <a:r>
            <a:rPr lang="sr-Cyrl-RS" sz="1400" kern="1200" dirty="0"/>
            <a:t>годину и др.</a:t>
          </a:r>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година</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6E659A-663E-485D-BF89-FD74BE74A5C4}">
      <dsp:nvSpPr>
        <dsp:cNvPr id="0" name=""/>
        <dsp:cNvSpPr/>
      </dsp:nvSpPr>
      <dsp:spPr>
        <a:xfrm>
          <a:off x="1839" y="117311"/>
          <a:ext cx="1518127" cy="151812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Средства из буџета </a:t>
          </a:r>
          <a:r>
            <a:rPr lang="sr-Cyrl-RS" sz="1400" kern="1200" dirty="0" smtClean="0"/>
            <a:t>града</a:t>
          </a:r>
        </a:p>
        <a:p>
          <a:pPr lvl="0" algn="ctr" defTabSz="622300">
            <a:lnSpc>
              <a:spcPct val="90000"/>
            </a:lnSpc>
            <a:spcBef>
              <a:spcPct val="0"/>
            </a:spcBef>
            <a:spcAft>
              <a:spcPct val="35000"/>
            </a:spcAft>
          </a:pPr>
          <a:r>
            <a:rPr lang="sr-Cyrl-RS" sz="1400" kern="1200" dirty="0" smtClean="0">
              <a:solidFill>
                <a:srgbClr val="FF0000"/>
              </a:solidFill>
            </a:rPr>
            <a:t>1.914.595.000</a:t>
          </a:r>
          <a:endParaRPr lang="en-US" sz="1400" kern="1200" dirty="0">
            <a:solidFill>
              <a:srgbClr val="FF0000"/>
            </a:solidFill>
          </a:endParaRPr>
        </a:p>
      </dsp:txBody>
      <dsp:txXfrm>
        <a:off x="224164" y="339636"/>
        <a:ext cx="1073477" cy="1073477"/>
      </dsp:txXfrm>
    </dsp:sp>
    <dsp:sp modelId="{98F3E7AB-6934-48FA-B82F-FBEAF1B2375D}">
      <dsp:nvSpPr>
        <dsp:cNvPr id="0" name=""/>
        <dsp:cNvSpPr/>
      </dsp:nvSpPr>
      <dsp:spPr>
        <a:xfrm>
          <a:off x="1643239" y="436118"/>
          <a:ext cx="880514" cy="880514"/>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1759951" y="772827"/>
        <a:ext cx="647090" cy="207096"/>
      </dsp:txXfrm>
    </dsp:sp>
    <dsp:sp modelId="{2F60A798-586E-4E47-B649-25F047F36835}">
      <dsp:nvSpPr>
        <dsp:cNvPr id="0" name=""/>
        <dsp:cNvSpPr/>
      </dsp:nvSpPr>
      <dsp:spPr>
        <a:xfrm>
          <a:off x="2647025" y="117311"/>
          <a:ext cx="1518127" cy="1518127"/>
        </a:xfrm>
        <a:prstGeom prst="ellipse">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sr-Cyrl-RS" sz="1400" kern="1200" dirty="0"/>
            <a:t>Пренета средства из ранијих година</a:t>
          </a:r>
          <a:r>
            <a:rPr lang="sr-Cyrl-RS" sz="1400" kern="1200" dirty="0">
              <a:solidFill>
                <a:srgbClr val="FF0000"/>
              </a:solidFill>
            </a:rPr>
            <a:t> </a:t>
          </a:r>
          <a:r>
            <a:rPr lang="sr-Cyrl-RS" sz="1400" kern="1200" dirty="0" smtClean="0">
              <a:solidFill>
                <a:srgbClr val="FF0000"/>
              </a:solidFill>
            </a:rPr>
            <a:t>200.905.000 </a:t>
          </a:r>
          <a:endParaRPr lang="en-US" sz="1400" kern="1200" dirty="0">
            <a:solidFill>
              <a:srgbClr val="FF0000"/>
            </a:solidFill>
          </a:endParaRPr>
        </a:p>
      </dsp:txBody>
      <dsp:txXfrm>
        <a:off x="2869350" y="339636"/>
        <a:ext cx="1073477" cy="1073477"/>
      </dsp:txXfrm>
    </dsp:sp>
    <dsp:sp modelId="{41F09F99-3DCC-47E4-9188-F7D103A1F6E3}">
      <dsp:nvSpPr>
        <dsp:cNvPr id="0" name=""/>
        <dsp:cNvSpPr/>
      </dsp:nvSpPr>
      <dsp:spPr>
        <a:xfrm>
          <a:off x="4288424" y="436118"/>
          <a:ext cx="880514" cy="880514"/>
        </a:xfrm>
        <a:prstGeom prst="mathEqual">
          <a:avLst/>
        </a:prstGeom>
        <a:solidFill>
          <a:schemeClr val="accent4">
            <a:hueOff val="-4464770"/>
            <a:satOff val="26899"/>
            <a:lumOff val="215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n-US" sz="1200" kern="1200"/>
        </a:p>
      </dsp:txBody>
      <dsp:txXfrm>
        <a:off x="4405136" y="617504"/>
        <a:ext cx="647090" cy="517742"/>
      </dsp:txXfrm>
    </dsp:sp>
    <dsp:sp modelId="{6C1FFF0F-B1A4-4C41-B9D3-30452A0DFA4B}">
      <dsp:nvSpPr>
        <dsp:cNvPr id="0" name=""/>
        <dsp:cNvSpPr/>
      </dsp:nvSpPr>
      <dsp:spPr>
        <a:xfrm>
          <a:off x="5292210" y="234070"/>
          <a:ext cx="1978757" cy="1284609"/>
        </a:xfrm>
        <a:prstGeom prst="ellipse">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града </a:t>
          </a:r>
          <a:r>
            <a:rPr lang="sr-Cyrl-RS" sz="1300" kern="1200" dirty="0" smtClean="0">
              <a:solidFill>
                <a:schemeClr val="bg1"/>
              </a:solidFill>
            </a:rPr>
            <a:t>2.115.500.000</a:t>
          </a:r>
          <a:endParaRPr lang="en-US" sz="1300" kern="1200" dirty="0">
            <a:solidFill>
              <a:srgbClr val="FF0000"/>
            </a:solidFill>
          </a:endParaRPr>
        </a:p>
      </dsp:txBody>
      <dsp:txXfrm>
        <a:off x="5581992" y="422197"/>
        <a:ext cx="1399193" cy="9083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4EF12A-714A-4B09-B17F-F23081A511A2}">
      <dsp:nvSpPr>
        <dsp:cNvPr id="0" name=""/>
        <dsp:cNvSpPr/>
      </dsp:nvSpPr>
      <dsp:spPr>
        <a:xfrm>
          <a:off x="1949527" y="1191898"/>
          <a:ext cx="2762919" cy="2762919"/>
        </a:xfrm>
        <a:prstGeom prst="ellipse">
          <a:avLst/>
        </a:prstGeom>
        <a:gradFill rotWithShape="0">
          <a:gsLst>
            <a:gs pos="0">
              <a:schemeClr val="accent4">
                <a:shade val="80000"/>
                <a:alpha val="50000"/>
                <a:hueOff val="0"/>
                <a:satOff val="0"/>
                <a:lumOff val="0"/>
                <a:alphaOff val="0"/>
                <a:shade val="51000"/>
                <a:satMod val="130000"/>
              </a:schemeClr>
            </a:gs>
            <a:gs pos="80000">
              <a:schemeClr val="accent4">
                <a:shade val="80000"/>
                <a:alpha val="50000"/>
                <a:hueOff val="0"/>
                <a:satOff val="0"/>
                <a:lumOff val="0"/>
                <a:alphaOff val="0"/>
                <a:shade val="93000"/>
                <a:satMod val="130000"/>
              </a:schemeClr>
            </a:gs>
            <a:gs pos="100000">
              <a:schemeClr val="accent4">
                <a:shade val="80000"/>
                <a:alpha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sr-Cyrl-RS" sz="2500" kern="1200" dirty="0"/>
            <a:t>Приходи од  пореза </a:t>
          </a:r>
          <a:r>
            <a:rPr lang="sr-Cyrl-RS" sz="2500" kern="1200" dirty="0" smtClean="0"/>
            <a:t>1,437.800.000</a:t>
          </a:r>
          <a:r>
            <a:rPr lang="sr-Cyrl-RS" sz="2500" kern="1200" dirty="0" smtClean="0">
              <a:solidFill>
                <a:srgbClr val="FF0000"/>
              </a:solidFill>
            </a:rPr>
            <a:t>    </a:t>
          </a:r>
          <a:r>
            <a:rPr lang="sr-Cyrl-RS" sz="2500" kern="1200" dirty="0" smtClean="0"/>
            <a:t>    </a:t>
          </a:r>
          <a:r>
            <a:rPr lang="sr-Cyrl-RS" sz="2500" kern="1200" dirty="0"/>
            <a:t>динара</a:t>
          </a:r>
          <a:endParaRPr lang="en-US" sz="2500" kern="1200" dirty="0"/>
        </a:p>
      </dsp:txBody>
      <dsp:txXfrm>
        <a:off x="2354147" y="1596518"/>
        <a:ext cx="1953679" cy="1953679"/>
      </dsp:txXfrm>
    </dsp:sp>
    <dsp:sp modelId="{449BFEB2-6844-4A2C-8DC2-780280CBA079}">
      <dsp:nvSpPr>
        <dsp:cNvPr id="0" name=""/>
        <dsp:cNvSpPr/>
      </dsp:nvSpPr>
      <dsp:spPr>
        <a:xfrm>
          <a:off x="2640257" y="85242"/>
          <a:ext cx="1381459" cy="1381459"/>
        </a:xfrm>
        <a:prstGeom prst="ellipse">
          <a:avLst/>
        </a:prstGeom>
        <a:gradFill rotWithShape="0">
          <a:gsLst>
            <a:gs pos="0">
              <a:schemeClr val="accent4">
                <a:shade val="80000"/>
                <a:alpha val="50000"/>
                <a:hueOff val="-11"/>
                <a:satOff val="217"/>
                <a:lumOff val="1010"/>
                <a:alphaOff val="6000"/>
                <a:shade val="51000"/>
                <a:satMod val="130000"/>
              </a:schemeClr>
            </a:gs>
            <a:gs pos="80000">
              <a:schemeClr val="accent4">
                <a:shade val="80000"/>
                <a:alpha val="50000"/>
                <a:hueOff val="-11"/>
                <a:satOff val="217"/>
                <a:lumOff val="1010"/>
                <a:alphaOff val="6000"/>
                <a:shade val="93000"/>
                <a:satMod val="130000"/>
              </a:schemeClr>
            </a:gs>
            <a:gs pos="100000">
              <a:schemeClr val="accent4">
                <a:shade val="80000"/>
                <a:alpha val="50000"/>
                <a:hueOff val="-11"/>
                <a:satOff val="217"/>
                <a:lumOff val="1010"/>
                <a:alphaOff val="6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Трансфери </a:t>
          </a:r>
          <a:r>
            <a:rPr lang="sr-Cyrl-RS" sz="1100" kern="1200" dirty="0" smtClean="0"/>
            <a:t>166.890.000</a:t>
          </a:r>
          <a:r>
            <a:rPr lang="sr-Latn-RS" sz="1100" kern="1200" dirty="0" smtClean="0">
              <a:solidFill>
                <a:srgbClr val="FF0000"/>
              </a:solidFill>
            </a:rPr>
            <a:t> </a:t>
          </a:r>
          <a:r>
            <a:rPr lang="sr-Cyrl-RS" sz="1100" kern="1200" dirty="0"/>
            <a:t>динара</a:t>
          </a:r>
          <a:endParaRPr lang="en-US" sz="1100" kern="1200" dirty="0"/>
        </a:p>
      </dsp:txBody>
      <dsp:txXfrm>
        <a:off x="2842567" y="287552"/>
        <a:ext cx="976839" cy="976839"/>
      </dsp:txXfrm>
    </dsp:sp>
    <dsp:sp modelId="{9DDE88A7-5745-4E4F-A7A8-F71A4DA0D5F2}">
      <dsp:nvSpPr>
        <dsp:cNvPr id="0" name=""/>
        <dsp:cNvSpPr/>
      </dsp:nvSpPr>
      <dsp:spPr>
        <a:xfrm>
          <a:off x="4346317" y="1304207"/>
          <a:ext cx="1381459" cy="1381459"/>
        </a:xfrm>
        <a:prstGeom prst="ellipse">
          <a:avLst/>
        </a:prstGeom>
        <a:gradFill rotWithShape="0">
          <a:gsLst>
            <a:gs pos="0">
              <a:schemeClr val="accent4">
                <a:shade val="80000"/>
                <a:alpha val="50000"/>
                <a:hueOff val="-23"/>
                <a:satOff val="434"/>
                <a:lumOff val="2020"/>
                <a:alphaOff val="12000"/>
                <a:shade val="51000"/>
                <a:satMod val="130000"/>
              </a:schemeClr>
            </a:gs>
            <a:gs pos="80000">
              <a:schemeClr val="accent4">
                <a:shade val="80000"/>
                <a:alpha val="50000"/>
                <a:hueOff val="-23"/>
                <a:satOff val="434"/>
                <a:lumOff val="2020"/>
                <a:alphaOff val="12000"/>
                <a:shade val="93000"/>
                <a:satMod val="130000"/>
              </a:schemeClr>
            </a:gs>
            <a:gs pos="100000">
              <a:schemeClr val="accent4">
                <a:shade val="80000"/>
                <a:alpha val="50000"/>
                <a:hueOff val="-23"/>
                <a:satOff val="434"/>
                <a:lumOff val="2020"/>
                <a:alphaOff val="12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Други приходи  </a:t>
          </a:r>
          <a:r>
            <a:rPr lang="en-US" sz="1100" kern="1200" dirty="0" smtClean="0"/>
            <a:t>259</a:t>
          </a:r>
          <a:r>
            <a:rPr lang="sr-Cyrl-RS" sz="1100" kern="1200" dirty="0" smtClean="0"/>
            <a:t>.</a:t>
          </a:r>
          <a:r>
            <a:rPr lang="en-US" sz="1100" kern="1200" dirty="0" smtClean="0"/>
            <a:t>85</a:t>
          </a:r>
          <a:r>
            <a:rPr lang="sr-Cyrl-RS" sz="1100" kern="1200" dirty="0" smtClean="0"/>
            <a:t>5.000 </a:t>
          </a:r>
          <a:r>
            <a:rPr lang="sr-Cyrl-RS" sz="1100" kern="1200" dirty="0"/>
            <a:t>динара</a:t>
          </a:r>
          <a:endParaRPr lang="en-US" sz="1100" kern="1200" dirty="0"/>
        </a:p>
      </dsp:txBody>
      <dsp:txXfrm>
        <a:off x="4548627" y="1506517"/>
        <a:ext cx="976839" cy="976839"/>
      </dsp:txXfrm>
    </dsp:sp>
    <dsp:sp modelId="{72DE4213-15E1-4436-8045-C055E8A54EDE}">
      <dsp:nvSpPr>
        <dsp:cNvPr id="0" name=""/>
        <dsp:cNvSpPr/>
      </dsp:nvSpPr>
      <dsp:spPr>
        <a:xfrm>
          <a:off x="3696733" y="3336743"/>
          <a:ext cx="1381459" cy="1381459"/>
        </a:xfrm>
        <a:prstGeom prst="ellipse">
          <a:avLst/>
        </a:prstGeom>
        <a:gradFill rotWithShape="0">
          <a:gsLst>
            <a:gs pos="0">
              <a:schemeClr val="accent4">
                <a:shade val="80000"/>
                <a:alpha val="50000"/>
                <a:hueOff val="-34"/>
                <a:satOff val="652"/>
                <a:lumOff val="3030"/>
                <a:alphaOff val="18000"/>
                <a:shade val="51000"/>
                <a:satMod val="130000"/>
              </a:schemeClr>
            </a:gs>
            <a:gs pos="80000">
              <a:schemeClr val="accent4">
                <a:shade val="80000"/>
                <a:alpha val="50000"/>
                <a:hueOff val="-34"/>
                <a:satOff val="652"/>
                <a:lumOff val="3030"/>
                <a:alphaOff val="18000"/>
                <a:shade val="93000"/>
                <a:satMod val="130000"/>
              </a:schemeClr>
            </a:gs>
            <a:gs pos="100000">
              <a:schemeClr val="accent4">
                <a:shade val="80000"/>
                <a:alpha val="50000"/>
                <a:hueOff val="-34"/>
                <a:satOff val="652"/>
                <a:lumOff val="3030"/>
                <a:alphaOff val="18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нефинансијске имовине  </a:t>
          </a:r>
          <a:r>
            <a:rPr lang="sr-Cyrl-RS" sz="1100" kern="1200" dirty="0" smtClean="0"/>
            <a:t>30.050.000 </a:t>
          </a:r>
          <a:r>
            <a:rPr lang="sr-Cyrl-RS" sz="1100" kern="1200" dirty="0"/>
            <a:t>динара</a:t>
          </a:r>
          <a:endParaRPr lang="en-US" sz="1100" kern="1200" dirty="0"/>
        </a:p>
      </dsp:txBody>
      <dsp:txXfrm>
        <a:off x="3899043" y="3539053"/>
        <a:ext cx="976839" cy="976839"/>
      </dsp:txXfrm>
    </dsp:sp>
    <dsp:sp modelId="{91CFC9CD-FF79-40EF-A271-A8DBB0423AC2}">
      <dsp:nvSpPr>
        <dsp:cNvPr id="0" name=""/>
        <dsp:cNvSpPr/>
      </dsp:nvSpPr>
      <dsp:spPr>
        <a:xfrm>
          <a:off x="1583780" y="3336743"/>
          <a:ext cx="1381459" cy="1381459"/>
        </a:xfrm>
        <a:prstGeom prst="ellipse">
          <a:avLst/>
        </a:prstGeom>
        <a:gradFill rotWithShape="0">
          <a:gsLst>
            <a:gs pos="0">
              <a:schemeClr val="accent4">
                <a:shade val="80000"/>
                <a:alpha val="50000"/>
                <a:hueOff val="-45"/>
                <a:satOff val="869"/>
                <a:lumOff val="4040"/>
                <a:alphaOff val="24000"/>
                <a:shade val="51000"/>
                <a:satMod val="130000"/>
              </a:schemeClr>
            </a:gs>
            <a:gs pos="80000">
              <a:schemeClr val="accent4">
                <a:shade val="80000"/>
                <a:alpha val="50000"/>
                <a:hueOff val="-45"/>
                <a:satOff val="869"/>
                <a:lumOff val="4040"/>
                <a:alphaOff val="24000"/>
                <a:shade val="93000"/>
                <a:satMod val="130000"/>
              </a:schemeClr>
            </a:gs>
            <a:gs pos="100000">
              <a:schemeClr val="accent4">
                <a:shade val="80000"/>
                <a:alpha val="50000"/>
                <a:hueOff val="-45"/>
                <a:satOff val="869"/>
                <a:lumOff val="4040"/>
                <a:alphaOff val="24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sr-Cyrl-RS" sz="1100" kern="1200" dirty="0"/>
            <a:t>Примања од продаје финансијске имовине  </a:t>
          </a:r>
          <a:r>
            <a:rPr lang="sr-Cyrl-RS" sz="1100" kern="1200" dirty="0" smtClean="0"/>
            <a:t>20.000.000</a:t>
          </a:r>
          <a:r>
            <a:rPr lang="sr-Cyrl-RS" sz="1100" kern="1200" dirty="0" smtClean="0">
              <a:solidFill>
                <a:srgbClr val="FF0000"/>
              </a:solidFill>
            </a:rPr>
            <a:t> </a:t>
          </a:r>
          <a:r>
            <a:rPr lang="sr-Cyrl-RS" sz="1100" kern="1200" dirty="0"/>
            <a:t>динара</a:t>
          </a:r>
          <a:endParaRPr lang="en-US" sz="1100" kern="1200" dirty="0"/>
        </a:p>
      </dsp:txBody>
      <dsp:txXfrm>
        <a:off x="1786090" y="3539053"/>
        <a:ext cx="976839" cy="976839"/>
      </dsp:txXfrm>
    </dsp:sp>
    <dsp:sp modelId="{FC69A2CE-A671-47B5-8CD8-544465E52E9C}">
      <dsp:nvSpPr>
        <dsp:cNvPr id="0" name=""/>
        <dsp:cNvSpPr/>
      </dsp:nvSpPr>
      <dsp:spPr>
        <a:xfrm>
          <a:off x="930841" y="1327205"/>
          <a:ext cx="1381459" cy="1381459"/>
        </a:xfrm>
        <a:prstGeom prst="ellipse">
          <a:avLst/>
        </a:prstGeom>
        <a:gradFill rotWithShape="0">
          <a:gsLst>
            <a:gs pos="0">
              <a:schemeClr val="accent4">
                <a:shade val="80000"/>
                <a:alpha val="50000"/>
                <a:hueOff val="-57"/>
                <a:satOff val="1086"/>
                <a:lumOff val="5050"/>
                <a:alphaOff val="30000"/>
                <a:shade val="51000"/>
                <a:satMod val="130000"/>
              </a:schemeClr>
            </a:gs>
            <a:gs pos="80000">
              <a:schemeClr val="accent4">
                <a:shade val="80000"/>
                <a:alpha val="50000"/>
                <a:hueOff val="-57"/>
                <a:satOff val="1086"/>
                <a:lumOff val="5050"/>
                <a:alphaOff val="30000"/>
                <a:shade val="93000"/>
                <a:satMod val="130000"/>
              </a:schemeClr>
            </a:gs>
            <a:gs pos="100000">
              <a:schemeClr val="accent4">
                <a:shade val="80000"/>
                <a:alpha val="50000"/>
                <a:hueOff val="-57"/>
                <a:satOff val="1086"/>
                <a:lumOff val="5050"/>
                <a:alphaOff val="3000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Cyrl-RS" sz="1000" kern="1200" dirty="0" smtClean="0"/>
            <a:t>200.905.000 </a:t>
          </a:r>
          <a:r>
            <a:rPr lang="sr-Latn-RS" sz="1000" kern="1200" dirty="0" smtClean="0"/>
            <a:t> </a:t>
          </a:r>
          <a:r>
            <a:rPr lang="sr-Cyrl-RS" sz="1000" kern="1200" dirty="0"/>
            <a:t>динара</a:t>
          </a:r>
          <a:endParaRPr lang="en-US" sz="1000" kern="1200" dirty="0"/>
        </a:p>
      </dsp:txBody>
      <dsp:txXfrm>
        <a:off x="1133151" y="1529515"/>
        <a:ext cx="976839" cy="97683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884431-F906-455C-AAF5-4FBEC1E13C27}">
      <dsp:nvSpPr>
        <dsp:cNvPr id="0" name=""/>
        <dsp:cNvSpPr/>
      </dsp:nvSpPr>
      <dsp:spPr>
        <a:xfrm>
          <a:off x="2406080" y="452153"/>
          <a:ext cx="3704076" cy="3704076"/>
        </a:xfrm>
        <a:prstGeom prst="blockArc">
          <a:avLst>
            <a:gd name="adj1" fmla="val 13069771"/>
            <a:gd name="adj2" fmla="val 15892869"/>
            <a:gd name="adj3" fmla="val 3434"/>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2234321" y="643702"/>
          <a:ext cx="3704076" cy="3704076"/>
        </a:xfrm>
        <a:prstGeom prst="blockArc">
          <a:avLst>
            <a:gd name="adj1" fmla="val 11148650"/>
            <a:gd name="adj2" fmla="val 13556078"/>
            <a:gd name="adj3" fmla="val 3434"/>
          </a:avLst>
        </a:prstGeom>
        <a:solidFill>
          <a:schemeClr val="accent3">
            <a:hueOff val="9643083"/>
            <a:satOff val="-14469"/>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2243675" y="459413"/>
          <a:ext cx="3704076" cy="3704076"/>
        </a:xfrm>
        <a:prstGeom prst="blockArc">
          <a:avLst>
            <a:gd name="adj1" fmla="val 8100000"/>
            <a:gd name="adj2" fmla="val 10800000"/>
            <a:gd name="adj3" fmla="val 3434"/>
          </a:avLst>
        </a:prstGeom>
        <a:solidFill>
          <a:schemeClr val="accent3">
            <a:hueOff val="8035903"/>
            <a:satOff val="-12057"/>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2223280" y="439336"/>
          <a:ext cx="3704076" cy="3704076"/>
        </a:xfrm>
        <a:prstGeom prst="blockArc">
          <a:avLst>
            <a:gd name="adj1" fmla="val 5309683"/>
            <a:gd name="adj2" fmla="val 8045950"/>
            <a:gd name="adj3" fmla="val 3434"/>
          </a:avLst>
        </a:prstGeom>
        <a:solidFill>
          <a:schemeClr val="accent3">
            <a:hueOff val="6428722"/>
            <a:satOff val="-9646"/>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2264706" y="438719"/>
          <a:ext cx="3704076" cy="3704076"/>
        </a:xfrm>
        <a:prstGeom prst="blockArc">
          <a:avLst>
            <a:gd name="adj1" fmla="val 2755725"/>
            <a:gd name="adj2" fmla="val 5387933"/>
            <a:gd name="adj3" fmla="val 3434"/>
          </a:avLst>
        </a:prstGeom>
        <a:solidFill>
          <a:schemeClr val="accent3">
            <a:hueOff val="4821541"/>
            <a:satOff val="-7234"/>
            <a:lumOff val="-1176"/>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2243675" y="459413"/>
          <a:ext cx="3704076" cy="3704076"/>
        </a:xfrm>
        <a:prstGeom prst="blockArc">
          <a:avLst>
            <a:gd name="adj1" fmla="val 0"/>
            <a:gd name="adj2" fmla="val 2700000"/>
            <a:gd name="adj3" fmla="val 3434"/>
          </a:avLst>
        </a:prstGeom>
        <a:solidFill>
          <a:schemeClr val="accent3">
            <a:hueOff val="3214361"/>
            <a:satOff val="-4823"/>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2243675" y="459413"/>
          <a:ext cx="3704076" cy="3704076"/>
        </a:xfrm>
        <a:prstGeom prst="blockArc">
          <a:avLst>
            <a:gd name="adj1" fmla="val 18900000"/>
            <a:gd name="adj2" fmla="val 0"/>
            <a:gd name="adj3" fmla="val 3434"/>
          </a:avLst>
        </a:prstGeom>
        <a:solidFill>
          <a:schemeClr val="accent3">
            <a:hueOff val="1607181"/>
            <a:satOff val="-2411"/>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2243675" y="459413"/>
          <a:ext cx="3704076" cy="3704076"/>
        </a:xfrm>
        <a:prstGeom prst="blockArc">
          <a:avLst>
            <a:gd name="adj1" fmla="val 16200000"/>
            <a:gd name="adj2" fmla="val 18900000"/>
            <a:gd name="adj3" fmla="val 3434"/>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264696" y="1459848"/>
          <a:ext cx="1662034" cy="1703205"/>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sr-Cyrl-RS" sz="1500" kern="1200" dirty="0">
              <a:solidFill>
                <a:schemeClr val="bg1"/>
              </a:solidFill>
            </a:rPr>
            <a:t>Укупни расходи и издаци </a:t>
          </a:r>
          <a:r>
            <a:rPr lang="sr-Cyrl-RS" sz="1500" kern="1200" dirty="0" smtClean="0">
              <a:solidFill>
                <a:schemeClr val="bg1"/>
              </a:solidFill>
            </a:rPr>
            <a:t>2,115.500.000</a:t>
          </a:r>
          <a:endParaRPr lang="en-US" sz="1500" kern="1200" dirty="0">
            <a:solidFill>
              <a:schemeClr val="bg1"/>
            </a:solidFill>
          </a:endParaRPr>
        </a:p>
      </dsp:txBody>
      <dsp:txXfrm>
        <a:off x="3508095" y="1709277"/>
        <a:ext cx="1175236" cy="1204347"/>
      </dsp:txXfrm>
    </dsp:sp>
    <dsp:sp modelId="{73F305AC-CFDC-45B1-8AB8-6FABD1C99179}">
      <dsp:nvSpPr>
        <dsp:cNvPr id="0" name=""/>
        <dsp:cNvSpPr/>
      </dsp:nvSpPr>
      <dsp:spPr>
        <a:xfrm>
          <a:off x="3472453" y="-131104"/>
          <a:ext cx="1246518" cy="124462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ru-RU" sz="1000" kern="1200" dirty="0">
              <a:solidFill>
                <a:schemeClr val="bg1"/>
              </a:solidFill>
            </a:rPr>
            <a:t>Коришћење роба и услуга </a:t>
          </a:r>
          <a:r>
            <a:rPr lang="ru-RU" sz="1000" kern="1200" dirty="0" smtClean="0">
              <a:solidFill>
                <a:schemeClr val="bg1"/>
              </a:solidFill>
            </a:rPr>
            <a:t>759.70</a:t>
          </a:r>
          <a:r>
            <a:rPr lang="en-US" sz="1000" kern="1200" dirty="0" smtClean="0">
              <a:solidFill>
                <a:schemeClr val="bg1"/>
              </a:solidFill>
            </a:rPr>
            <a:t>9</a:t>
          </a:r>
          <a:r>
            <a:rPr lang="ru-RU" sz="1000" kern="1200" dirty="0" smtClean="0">
              <a:solidFill>
                <a:schemeClr val="bg1"/>
              </a:solidFill>
            </a:rPr>
            <a:t>.000 </a:t>
          </a:r>
          <a:r>
            <a:rPr lang="ru-RU" sz="1000" kern="1200" dirty="0">
              <a:solidFill>
                <a:schemeClr val="bg1"/>
              </a:solidFill>
            </a:rPr>
            <a:t>динара</a:t>
          </a:r>
          <a:endParaRPr lang="en-US" sz="1000" kern="1200" dirty="0">
            <a:solidFill>
              <a:schemeClr val="bg1"/>
            </a:solidFill>
          </a:endParaRPr>
        </a:p>
      </dsp:txBody>
      <dsp:txXfrm>
        <a:off x="3655001" y="51168"/>
        <a:ext cx="881422" cy="880084"/>
      </dsp:txXfrm>
    </dsp:sp>
    <dsp:sp modelId="{A14630AA-C1BD-4A7E-B665-0A7C9B6C19C9}">
      <dsp:nvSpPr>
        <dsp:cNvPr id="0" name=""/>
        <dsp:cNvSpPr/>
      </dsp:nvSpPr>
      <dsp:spPr>
        <a:xfrm>
          <a:off x="4800090" y="450388"/>
          <a:ext cx="1165455" cy="1147914"/>
        </a:xfrm>
        <a:prstGeom prst="ellipse">
          <a:avLst/>
        </a:prstGeom>
        <a:solidFill>
          <a:schemeClr val="accent3">
            <a:hueOff val="1607181"/>
            <a:satOff val="-2411"/>
            <a:lumOff val="-39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Дотације и трансфери </a:t>
          </a:r>
          <a:r>
            <a:rPr lang="sr-Cyrl-RS" sz="1000" kern="1200" dirty="0" smtClean="0">
              <a:solidFill>
                <a:schemeClr val="bg1"/>
              </a:solidFill>
            </a:rPr>
            <a:t>289.464.000 </a:t>
          </a:r>
          <a:r>
            <a:rPr lang="sr-Cyrl-RS" sz="1000" kern="1200" dirty="0">
              <a:solidFill>
                <a:schemeClr val="bg1"/>
              </a:solidFill>
            </a:rPr>
            <a:t>динара</a:t>
          </a:r>
          <a:endParaRPr lang="en-US" sz="1000" kern="1200" dirty="0">
            <a:solidFill>
              <a:schemeClr val="bg1"/>
            </a:solidFill>
          </a:endParaRPr>
        </a:p>
      </dsp:txBody>
      <dsp:txXfrm>
        <a:off x="4970767" y="618496"/>
        <a:ext cx="824101" cy="811698"/>
      </dsp:txXfrm>
    </dsp:sp>
    <dsp:sp modelId="{E43F7264-94BE-4E7E-8A98-A0D70BB3AF06}">
      <dsp:nvSpPr>
        <dsp:cNvPr id="0" name=""/>
        <dsp:cNvSpPr/>
      </dsp:nvSpPr>
      <dsp:spPr>
        <a:xfrm>
          <a:off x="5381584" y="1785007"/>
          <a:ext cx="1068741" cy="1052887"/>
        </a:xfrm>
        <a:prstGeom prst="ellipse">
          <a:avLst/>
        </a:prstGeom>
        <a:solidFill>
          <a:schemeClr val="accent3">
            <a:hueOff val="3214361"/>
            <a:satOff val="-4823"/>
            <a:lumOff val="-78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Расходи за запослене </a:t>
          </a:r>
          <a:r>
            <a:rPr lang="sr-Cyrl-RS" sz="1000" kern="1200" dirty="0" smtClean="0">
              <a:solidFill>
                <a:schemeClr val="bg1"/>
              </a:solidFill>
            </a:rPr>
            <a:t>408.124.000 </a:t>
          </a:r>
          <a:r>
            <a:rPr lang="sr-Cyrl-RS" sz="1000" kern="1200" dirty="0">
              <a:solidFill>
                <a:schemeClr val="bg1"/>
              </a:solidFill>
            </a:rPr>
            <a:t>динара</a:t>
          </a:r>
          <a:endParaRPr lang="en-US" sz="1000" kern="1200" dirty="0">
            <a:solidFill>
              <a:schemeClr val="bg1"/>
            </a:solidFill>
          </a:endParaRPr>
        </a:p>
      </dsp:txBody>
      <dsp:txXfrm>
        <a:off x="5538097" y="1939199"/>
        <a:ext cx="755715" cy="744503"/>
      </dsp:txXfrm>
    </dsp:sp>
    <dsp:sp modelId="{115526CD-270E-4C52-A164-15F2B6F9FE39}">
      <dsp:nvSpPr>
        <dsp:cNvPr id="0" name=""/>
        <dsp:cNvSpPr/>
      </dsp:nvSpPr>
      <dsp:spPr>
        <a:xfrm>
          <a:off x="4850254" y="3084884"/>
          <a:ext cx="1065128" cy="1027344"/>
        </a:xfrm>
        <a:prstGeom prst="ellipse">
          <a:avLst/>
        </a:prstGeom>
        <a:solidFill>
          <a:schemeClr val="accent3">
            <a:hueOff val="4821541"/>
            <a:satOff val="-7234"/>
            <a:lumOff val="-11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Социјална </a:t>
          </a:r>
          <a:r>
            <a:rPr lang="sr-Cyrl-RS" sz="1000" kern="1200" dirty="0" smtClean="0">
              <a:solidFill>
                <a:schemeClr val="bg1"/>
              </a:solidFill>
            </a:rPr>
            <a:t> заштита 62.415.000 </a:t>
          </a:r>
          <a:r>
            <a:rPr lang="sr-Cyrl-RS" sz="1000" kern="1200" dirty="0">
              <a:solidFill>
                <a:schemeClr val="bg1"/>
              </a:solidFill>
            </a:rPr>
            <a:t>динара</a:t>
          </a:r>
          <a:endParaRPr lang="en-US" sz="1000" kern="1200" dirty="0">
            <a:solidFill>
              <a:schemeClr val="bg1"/>
            </a:solidFill>
          </a:endParaRPr>
        </a:p>
      </dsp:txBody>
      <dsp:txXfrm>
        <a:off x="5006238" y="3235335"/>
        <a:ext cx="753160" cy="726442"/>
      </dsp:txXfrm>
    </dsp:sp>
    <dsp:sp modelId="{5101AD7C-EA94-402A-A388-0FD916639D60}">
      <dsp:nvSpPr>
        <dsp:cNvPr id="0" name=""/>
        <dsp:cNvSpPr/>
      </dsp:nvSpPr>
      <dsp:spPr>
        <a:xfrm>
          <a:off x="3604745" y="3585613"/>
          <a:ext cx="1036777" cy="1050749"/>
        </a:xfrm>
        <a:prstGeom prst="ellipse">
          <a:avLst/>
        </a:prstGeom>
        <a:solidFill>
          <a:schemeClr val="accent3">
            <a:hueOff val="6428722"/>
            <a:satOff val="-9646"/>
            <a:lumOff val="-156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Субвенције </a:t>
          </a:r>
          <a:r>
            <a:rPr lang="sr-Cyrl-RS" sz="1000" kern="1200" dirty="0" smtClean="0">
              <a:solidFill>
                <a:schemeClr val="bg1"/>
              </a:solidFill>
            </a:rPr>
            <a:t>8.000,000 </a:t>
          </a:r>
          <a:r>
            <a:rPr lang="sr-Cyrl-RS" sz="1000" kern="1200" dirty="0">
              <a:solidFill>
                <a:schemeClr val="bg1"/>
              </a:solidFill>
            </a:rPr>
            <a:t>динара</a:t>
          </a:r>
          <a:endParaRPr lang="en-US" sz="1000" kern="1200" dirty="0">
            <a:solidFill>
              <a:schemeClr val="bg1"/>
            </a:solidFill>
          </a:endParaRPr>
        </a:p>
      </dsp:txBody>
      <dsp:txXfrm>
        <a:off x="3756577" y="3739492"/>
        <a:ext cx="733113" cy="742991"/>
      </dsp:txXfrm>
    </dsp:sp>
    <dsp:sp modelId="{D19ADD6D-9F0A-4766-B637-BB2D5495A9BB}">
      <dsp:nvSpPr>
        <dsp:cNvPr id="0" name=""/>
        <dsp:cNvSpPr/>
      </dsp:nvSpPr>
      <dsp:spPr>
        <a:xfrm>
          <a:off x="2306192" y="3084884"/>
          <a:ext cx="1004830" cy="1027344"/>
        </a:xfrm>
        <a:prstGeom prst="ellipse">
          <a:avLst/>
        </a:prstGeom>
        <a:solidFill>
          <a:schemeClr val="accent3">
            <a:hueOff val="8035903"/>
            <a:satOff val="-12057"/>
            <a:lumOff val="-196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Остали расходи </a:t>
          </a:r>
          <a:r>
            <a:rPr lang="sr-Cyrl-RS" sz="1000" kern="1200" dirty="0" smtClean="0">
              <a:solidFill>
                <a:schemeClr val="bg1"/>
              </a:solidFill>
            </a:rPr>
            <a:t>339.958.807 динара</a:t>
          </a:r>
          <a:endParaRPr lang="en-US" sz="1000" kern="1200" dirty="0">
            <a:solidFill>
              <a:schemeClr val="bg1"/>
            </a:solidFill>
          </a:endParaRPr>
        </a:p>
      </dsp:txBody>
      <dsp:txXfrm>
        <a:off x="2453346" y="3235335"/>
        <a:ext cx="710522" cy="726442"/>
      </dsp:txXfrm>
    </dsp:sp>
    <dsp:sp modelId="{4F05B281-B6DB-45BB-A427-1BF92AADC139}">
      <dsp:nvSpPr>
        <dsp:cNvPr id="0" name=""/>
        <dsp:cNvSpPr/>
      </dsp:nvSpPr>
      <dsp:spPr>
        <a:xfrm>
          <a:off x="1779274" y="1757247"/>
          <a:ext cx="992394" cy="1108407"/>
        </a:xfrm>
        <a:prstGeom prst="ellipse">
          <a:avLst/>
        </a:prstGeom>
        <a:solidFill>
          <a:schemeClr val="accent3">
            <a:hueOff val="9643083"/>
            <a:satOff val="-14469"/>
            <a:lumOff val="-23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Средства резерве </a:t>
          </a:r>
          <a:r>
            <a:rPr lang="sr-Cyrl-RS" sz="1000" kern="1200" dirty="0" smtClean="0">
              <a:solidFill>
                <a:schemeClr val="bg1"/>
              </a:solidFill>
            </a:rPr>
            <a:t>18.100.000</a:t>
          </a:r>
          <a:endParaRPr lang="en-US" sz="1000" kern="1200" dirty="0">
            <a:solidFill>
              <a:schemeClr val="bg1"/>
            </a:solidFill>
          </a:endParaRPr>
        </a:p>
      </dsp:txBody>
      <dsp:txXfrm>
        <a:off x="1924607" y="1919569"/>
        <a:ext cx="701728" cy="783763"/>
      </dsp:txXfrm>
    </dsp:sp>
    <dsp:sp modelId="{2D6C03BD-4023-431E-84F6-C080A9961C8A}">
      <dsp:nvSpPr>
        <dsp:cNvPr id="0" name=""/>
        <dsp:cNvSpPr/>
      </dsp:nvSpPr>
      <dsp:spPr>
        <a:xfrm>
          <a:off x="2225879" y="607694"/>
          <a:ext cx="1189082" cy="1160235"/>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solidFill>
                <a:schemeClr val="bg1"/>
              </a:solidFill>
            </a:rPr>
            <a:t>Капитални издаци </a:t>
          </a:r>
          <a:r>
            <a:rPr lang="sr-Cyrl-RS" sz="1000" kern="1200" dirty="0" smtClean="0">
              <a:solidFill>
                <a:schemeClr val="bg1"/>
              </a:solidFill>
            </a:rPr>
            <a:t>229.729.193 </a:t>
          </a:r>
          <a:r>
            <a:rPr lang="sr-Cyrl-RS" sz="1000" kern="1200" dirty="0">
              <a:solidFill>
                <a:schemeClr val="bg1"/>
              </a:solidFill>
            </a:rPr>
            <a:t>динара</a:t>
          </a:r>
          <a:endParaRPr lang="en-US" sz="1000" kern="1200" dirty="0">
            <a:solidFill>
              <a:schemeClr val="bg1"/>
            </a:solidFill>
          </a:endParaRPr>
        </a:p>
      </dsp:txBody>
      <dsp:txXfrm>
        <a:off x="2400016" y="777606"/>
        <a:ext cx="840808" cy="820411"/>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F200638-5DF4-4430-A5FC-8138B5BDD0B3}" type="datetimeFigureOut">
              <a:rPr lang="en-US" smtClean="0"/>
              <a:pPr/>
              <a:t>3/1/2022</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D43283B-6AD6-429E-9A6B-CD6015251173}" type="datetimeFigureOut">
              <a:rPr lang="en-US" smtClean="0"/>
              <a:pPr/>
              <a:t>3/1/2022</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p14="http://schemas.microsoft.com/office/powerpoint/2010/main" val="173788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3</a:t>
            </a:fld>
            <a:endParaRPr lang="en-US"/>
          </a:p>
        </p:txBody>
      </p:sp>
    </p:spTree>
    <p:extLst>
      <p:ext uri="{BB962C8B-B14F-4D97-AF65-F5344CB8AC3E}">
        <p14:creationId xmlns:p14="http://schemas.microsoft.com/office/powerpoint/2010/main" val="19750967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18</a:t>
            </a:fld>
            <a:endParaRPr lang="en-US"/>
          </a:p>
        </p:txBody>
      </p:sp>
    </p:spTree>
    <p:extLst>
      <p:ext uri="{BB962C8B-B14F-4D97-AF65-F5344CB8AC3E}">
        <p14:creationId xmlns:p14="http://schemas.microsoft.com/office/powerpoint/2010/main" val="269776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540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153174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3/1/2022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5.jpeg"/><Relationship Id="rId2" Type="http://schemas.openxmlformats.org/officeDocument/2006/relationships/slideLayout" Target="../slideLayouts/slideLayout7.xml"/><Relationship Id="rId1" Type="http://schemas.openxmlformats.org/officeDocument/2006/relationships/tags" Target="../tags/tag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vrsac.com/docs/sluzbeni_list/2018/sluzbeni%20list%20grada%20br%2015-2018.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a:t>ГРАД</a:t>
            </a:r>
            <a:r>
              <a:rPr lang="en-US" dirty="0"/>
              <a:t> </a:t>
            </a:r>
            <a:r>
              <a:rPr lang="sr-Cyrl-RS" dirty="0">
                <a:solidFill>
                  <a:srgbClr val="FF0000"/>
                </a:solidFill>
              </a:rPr>
              <a:t> </a:t>
            </a:r>
            <a:r>
              <a:rPr lang="sr-Cyrl-RS" dirty="0" smtClean="0"/>
              <a:t>ВРШАЦ</a:t>
            </a:r>
            <a:endParaRPr lang="en-US" dirty="0"/>
          </a:p>
        </p:txBody>
      </p:sp>
      <p:sp>
        <p:nvSpPr>
          <p:cNvPr id="3" name="Subtitle 2"/>
          <p:cNvSpPr>
            <a:spLocks noGrp="1"/>
          </p:cNvSpPr>
          <p:nvPr>
            <p:ph type="subTitle" idx="1"/>
          </p:nvPr>
        </p:nvSpPr>
        <p:spPr>
          <a:xfrm>
            <a:off x="1371600" y="3597792"/>
            <a:ext cx="6400800" cy="1600200"/>
          </a:xfrm>
        </p:spPr>
        <p:txBody>
          <a:bodyPr/>
          <a:lstStyle/>
          <a:p>
            <a:r>
              <a:rPr lang="sr-Cyrl-RS" dirty="0"/>
              <a:t>ГРАЂАНСКИ ВОДИЧ КРОЗ ОДЛУКУ О БУЏЕТУ за </a:t>
            </a:r>
            <a:r>
              <a:rPr lang="sr-Cyrl-RS" dirty="0" smtClean="0"/>
              <a:t>2019. </a:t>
            </a:r>
            <a:r>
              <a:rPr lang="sr-Cyrl-RS" dirty="0"/>
              <a:t>годину</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pic>
        <p:nvPicPr>
          <p:cNvPr id="7" name="Picture 1" descr="grb grada"/>
          <p:cNvPicPr>
            <a:picLocks noChangeAspect="1" noChangeArrowheads="1"/>
          </p:cNvPicPr>
          <p:nvPr/>
        </p:nvPicPr>
        <p:blipFill>
          <a:blip r:embed="rId2" cstate="print"/>
          <a:srcRect/>
          <a:stretch>
            <a:fillRect/>
          </a:stretch>
        </p:blipFill>
        <p:spPr bwMode="auto">
          <a:xfrm>
            <a:off x="3714744" y="428604"/>
            <a:ext cx="1733550" cy="1695450"/>
          </a:xfrm>
          <a:prstGeom prst="rect">
            <a:avLst/>
          </a:prstGeom>
          <a:noFill/>
          <a:ln w="9525">
            <a:noFill/>
            <a:miter lim="800000"/>
            <a:headEnd/>
            <a:tailEnd/>
          </a:ln>
        </p:spPr>
      </p:pic>
    </p:spTree>
    <p:extLst>
      <p:ext uri="{BB962C8B-B14F-4D97-AF65-F5344CB8AC3E}">
        <p14:creationId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fontScale="92500"/>
          </a:bodyPr>
          <a:lstStyle/>
          <a:p>
            <a:pPr lvl="0" algn="just">
              <a:buFont typeface="Wingdings" pitchFamily="2" charset="2"/>
              <a:buChar char="ü"/>
            </a:pPr>
            <a:r>
              <a:rPr lang="sr-Cyrl-RS" sz="1500" b="1" dirty="0"/>
              <a:t>ПОРЕСКИ ПРИХОДИ </a:t>
            </a:r>
            <a:r>
              <a:rPr lang="sr-Cyrl-RS" sz="1500" dirty="0"/>
              <a:t>обухватају 77% пореза на зараде (остатак припада буџету државе), порезе на приходе од самосталних делатности, </a:t>
            </a:r>
            <a:r>
              <a:rPr lang="sr-Cyrl-CS" sz="1500" dirty="0"/>
              <a:t>на приходе од пољопривреде и шумарства, непокретности, давања у закуп покретних ствари,</a:t>
            </a:r>
            <a:r>
              <a:rPr lang="sr-Latn-RS" sz="1500" dirty="0"/>
              <a:t> </a:t>
            </a:r>
            <a:r>
              <a:rPr lang="sr-Cyrl-CS" sz="1500" dirty="0"/>
              <a:t>порез на наслеђе и поклон, порез на пренос апсолутних права, које наплаћује Пореска управа Републике Србије. Затим порези на имовину и порези на добра и услуге које наплаћује локална пореска администрација. </a:t>
            </a:r>
          </a:p>
          <a:p>
            <a:pPr algn="just">
              <a:buFont typeface="Wingdings" pitchFamily="2" charset="2"/>
              <a:buChar char="ü"/>
            </a:pPr>
            <a:r>
              <a:rPr lang="sr-Cyrl-CS" sz="1500" b="1" dirty="0"/>
              <a:t>ДОНАЦИЈЕ И ТРАНСФЕРИ - </a:t>
            </a:r>
            <a:r>
              <a:rPr lang="sr-Cyrl-CS" sz="1500" b="1" i="1" dirty="0"/>
              <a:t>Донације</a:t>
            </a:r>
            <a:r>
              <a:rPr lang="sr-Cyrl-CS" sz="1500" b="1" dirty="0"/>
              <a:t> </a:t>
            </a:r>
            <a:r>
              <a:rPr lang="sr-Cyrl-CS" sz="1500" dirty="0"/>
              <a:t>се добијају од домаћих и страних инвеститора за различите пројекте. </a:t>
            </a:r>
            <a:r>
              <a:rPr lang="sr-Cyrl-CS" sz="1500" b="1" i="1" dirty="0"/>
              <a:t>Трансфери </a:t>
            </a:r>
            <a:r>
              <a:rPr lang="sr-Cyrl-CS" sz="1500" dirty="0"/>
              <a:t>представљају пренос новчаних средстава из буџета Републике (или АП). Град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град (као што је комасација, превоз ученика и студената, изградња вртића и сл.).</a:t>
            </a:r>
          </a:p>
          <a:p>
            <a:pPr algn="just">
              <a:buFont typeface="Wingdings" pitchFamily="2" charset="2"/>
              <a:buChar char="ü"/>
            </a:pPr>
            <a:r>
              <a:rPr lang="sr-Cyrl-RS" sz="1500" b="1" dirty="0"/>
              <a:t>НЕПОРЕСКИ ПРИХОДИ </a:t>
            </a:r>
            <a:r>
              <a:rPr lang="sr-Cyrl-RS" sz="1500" dirty="0"/>
              <a:t>прикупљају се од правних и физичких лица за коришћење јавних добара (накнаде), за пружање одређених јавних услуга (таксе), за кршењ</a:t>
            </a:r>
            <a:r>
              <a:rPr lang="en-US" sz="1500" dirty="0"/>
              <a:t>e </a:t>
            </a:r>
            <a:r>
              <a:rPr lang="sr-Cyrl-RS" sz="1500" dirty="0"/>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500" b="1" dirty="0"/>
              <a:t>ПРИМАЊА ОД ПРОДАЈЕ НЕФИНАНСИЈСКЕ ИМОВИНЕ </a:t>
            </a:r>
            <a:r>
              <a:rPr lang="sr-Cyrl-RS" sz="1500" dirty="0"/>
              <a:t>се остварују продајом непокретности и покретних ствари у власништву града.</a:t>
            </a:r>
          </a:p>
          <a:p>
            <a:pPr algn="just">
              <a:buFont typeface="Wingdings" pitchFamily="2" charset="2"/>
              <a:buChar char="ü"/>
            </a:pPr>
            <a:r>
              <a:rPr lang="ru-RU" sz="1500" b="1" dirty="0"/>
              <a:t>ПРИМАЊА ОД ПРОДАЈЕ ФИНАНСИЈСКЕ ИМОВИНЕ </a:t>
            </a:r>
            <a:r>
              <a:rPr lang="ru-RU" sz="1500" dirty="0"/>
              <a:t>се остварују на основу повраћаја кредита које је град дао ранијих година преко Фонда за развој града.</a:t>
            </a:r>
          </a:p>
          <a:p>
            <a:pPr algn="just">
              <a:buFont typeface="Wingdings" pitchFamily="2" charset="2"/>
              <a:buChar char="ü"/>
            </a:pPr>
            <a:r>
              <a:rPr lang="ru-RU" sz="1500" b="1" dirty="0"/>
              <a:t>ПРЕНЕТА СРЕДСТВА ИЗ РАНИЈИХ ГОДИНА представљају нераспоређени вишак прихода из ранијих година.</a:t>
            </a:r>
          </a:p>
          <a:p>
            <a:pPr algn="just">
              <a:buFont typeface="Wingdings" pitchFamily="2" charset="2"/>
              <a:buChar char="ü"/>
            </a:pPr>
            <a:r>
              <a:rPr lang="ru-RU" sz="1500" b="1" dirty="0"/>
              <a:t>ОСТАЛИ ПРИХОДИ обухватају трансфере од физичких и правних лица у корист града, као и све неодређене и мешовите приходе.</a:t>
            </a:r>
            <a:endParaRPr lang="en-US" sz="1500" b="1" dirty="0"/>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247867"/>
            <a:ext cx="8229600" cy="778098"/>
          </a:xfrm>
        </p:spPr>
        <p:txBody>
          <a:bodyPr>
            <a:normAutofit fontScale="90000"/>
          </a:bodyPr>
          <a:lstStyle/>
          <a:p>
            <a:r>
              <a:rPr lang="sr-Cyrl-RS" sz="3000" b="1" dirty="0"/>
              <a:t>Структура планираних прихода и примања за </a:t>
            </a:r>
            <a:r>
              <a:rPr lang="sr-Cyrl-RS" sz="3000" b="1" dirty="0" smtClean="0"/>
              <a:t>201</a:t>
            </a:r>
            <a:r>
              <a:rPr lang="en-US" sz="3000" b="1" dirty="0" smtClean="0"/>
              <a:t>9</a:t>
            </a:r>
            <a:r>
              <a:rPr lang="sr-Cyrl-RS" sz="3000" b="1" dirty="0" smtClean="0"/>
              <a:t>. </a:t>
            </a:r>
            <a:r>
              <a:rPr lang="sr-Cyrl-RS" sz="3000" b="1" dirty="0"/>
              <a:t>годину</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11</a:t>
            </a:fld>
            <a:endParaRPr lang="en-US"/>
          </a:p>
        </p:txBody>
      </p:sp>
      <p:graphicFrame>
        <p:nvGraphicFramePr>
          <p:cNvPr id="5" name="Diagram 4"/>
          <p:cNvGraphicFramePr/>
          <p:nvPr>
            <p:extLst>
              <p:ext uri="{D42A27DB-BD31-4B8C-83A1-F6EECF244321}">
                <p14:modId xmlns:p14="http://schemas.microsoft.com/office/powerpoint/2010/main" val="4014081737"/>
              </p:ext>
            </p:extLst>
          </p:nvPr>
        </p:nvGraphicFramePr>
        <p:xfrm>
          <a:off x="1241013" y="1417638"/>
          <a:ext cx="6661974" cy="4803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5C0AF26-CBF3-47D3-B412-DD36193B6AE4}"/>
              </a:ext>
            </a:extLst>
          </p:cNvPr>
          <p:cNvSpPr>
            <a:spLocks noGrp="1"/>
          </p:cNvSpPr>
          <p:nvPr>
            <p:ph type="title"/>
          </p:nvPr>
        </p:nvSpPr>
        <p:spPr/>
        <p:txBody>
          <a:bodyPr>
            <a:normAutofit/>
          </a:bodyPr>
          <a:lstStyle/>
          <a:p>
            <a:r>
              <a:rPr lang="sr-Cyrl-RS" sz="2900" b="1" dirty="0"/>
              <a:t>Структура планираних прихода и примања за </a:t>
            </a:r>
            <a:r>
              <a:rPr lang="sr-Cyrl-RS" sz="2900" b="1" dirty="0" smtClean="0"/>
              <a:t>2019. </a:t>
            </a:r>
            <a:r>
              <a:rPr lang="sr-Cyrl-RS" sz="2900" b="1" dirty="0"/>
              <a:t>годину</a:t>
            </a:r>
            <a:endParaRPr lang="en-US" sz="2900" dirty="0"/>
          </a:p>
        </p:txBody>
      </p:sp>
      <p:sp>
        <p:nvSpPr>
          <p:cNvPr id="3" name="Slide Number Placeholder 2">
            <a:extLst>
              <a:ext uri="{FF2B5EF4-FFF2-40B4-BE49-F238E27FC236}">
                <a16:creationId xmlns="" xmlns:a16="http://schemas.microsoft.com/office/drawing/2014/main" id="{9E78D249-127B-455E-A23A-CF5A13A657D8}"/>
              </a:ext>
            </a:extLst>
          </p:cNvPr>
          <p:cNvSpPr>
            <a:spLocks noGrp="1"/>
          </p:cNvSpPr>
          <p:nvPr>
            <p:ph type="sldNum" sz="quarter" idx="12"/>
          </p:nvPr>
        </p:nvSpPr>
        <p:spPr/>
        <p:txBody>
          <a:bodyPr/>
          <a:lstStyle/>
          <a:p>
            <a:fld id="{75FB0A07-249F-4345-993B-6AB4700608B8}" type="slidenum">
              <a:rPr lang="en-US" smtClean="0"/>
              <a:pPr/>
              <a:t>12</a:t>
            </a:fld>
            <a:endParaRPr lang="en-US"/>
          </a:p>
        </p:txBody>
      </p:sp>
      <p:graphicFrame>
        <p:nvGraphicFramePr>
          <p:cNvPr id="5" name="Chart 4">
            <a:extLst>
              <a:ext uri="{FF2B5EF4-FFF2-40B4-BE49-F238E27FC236}">
                <a16:creationId xmlns:lc="http://schemas.openxmlformats.org/drawingml/2006/lockedCanvas" xmlns="" xmlns:a16="http://schemas.microsoft.com/office/drawing/2014/main" xmlns:xdr="http://schemas.openxmlformats.org/drawingml/2006/spreadsheetDrawing" id="{FD690970-CB48-4F14-9964-6D469EC66B8B}"/>
              </a:ext>
            </a:extLst>
          </p:cNvPr>
          <p:cNvGraphicFramePr/>
          <p:nvPr/>
        </p:nvGraphicFramePr>
        <p:xfrm>
          <a:off x="357158" y="1428736"/>
          <a:ext cx="8501122" cy="492922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36164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 xmlns:a16="http://schemas.microsoft.com/office/drawing/2014/main" id="{087E60ED-409A-4469-8A69-9AF5DEC571B7}"/>
              </a:ext>
            </a:extLst>
          </p:cNvPr>
          <p:cNvSpPr>
            <a:spLocks noGrp="1" noChangeArrowheads="1"/>
          </p:cNvSpPr>
          <p:nvPr>
            <p:ph type="title" idx="4294967295"/>
          </p:nvPr>
        </p:nvSpPr>
        <p:spPr>
          <a:xfrm>
            <a:off x="251520" y="274638"/>
            <a:ext cx="7978080" cy="1143000"/>
          </a:xfrm>
        </p:spPr>
        <p:txBody>
          <a:bodyPr>
            <a:normAutofit fontScale="90000"/>
          </a:bodyPr>
          <a:lstStyle/>
          <a:p>
            <a:r>
              <a:rPr lang="sr-Cyrl-RS" dirty="0"/>
              <a:t>Шта се променило у односу на </a:t>
            </a:r>
            <a:r>
              <a:rPr lang="sr-Cyrl-RS" dirty="0" smtClean="0"/>
              <a:t>201</a:t>
            </a:r>
            <a:r>
              <a:rPr lang="sr-Latn-RS" dirty="0" smtClean="0"/>
              <a:t>8</a:t>
            </a:r>
            <a:r>
              <a:rPr lang="sr-Cyrl-RS" dirty="0" smtClean="0"/>
              <a:t>. </a:t>
            </a:r>
            <a:r>
              <a:rPr lang="sr-Cyrl-RS" dirty="0"/>
              <a:t>годину?</a:t>
            </a:r>
            <a:endParaRPr lang="en-US" dirty="0"/>
          </a:p>
        </p:txBody>
      </p:sp>
      <p:sp>
        <p:nvSpPr>
          <p:cNvPr id="13315" name="Rectangle 3">
            <a:extLst>
              <a:ext uri="{FF2B5EF4-FFF2-40B4-BE49-F238E27FC236}">
                <a16:creationId xmlns="" xmlns:a16="http://schemas.microsoft.com/office/drawing/2014/main" id="{0E797032-4144-4533-8624-B69EB7AFB8A8}"/>
              </a:ext>
            </a:extLst>
          </p:cNvPr>
          <p:cNvSpPr>
            <a:spLocks noGrp="1" noChangeArrowheads="1"/>
          </p:cNvSpPr>
          <p:nvPr>
            <p:ph sz="half" idx="4294967295"/>
          </p:nvPr>
        </p:nvSpPr>
        <p:spPr>
          <a:xfrm>
            <a:off x="539552" y="1844824"/>
            <a:ext cx="8352928" cy="2448272"/>
          </a:xfrm>
        </p:spPr>
        <p:txBody>
          <a:bodyPr>
            <a:normAutofit fontScale="77500" lnSpcReduction="20000"/>
          </a:bodyPr>
          <a:lstStyle/>
          <a:p>
            <a:endParaRPr lang="sr-Cyrl-RS" sz="3400" dirty="0" smtClean="0"/>
          </a:p>
          <a:p>
            <a:r>
              <a:rPr lang="sr-Cyrl-RS" sz="3400" dirty="0" smtClean="0"/>
              <a:t>Укупни очекивани </a:t>
            </a:r>
            <a:r>
              <a:rPr lang="sr-Cyrl-RS" sz="3400" dirty="0"/>
              <a:t>приходи и примања нашег града </a:t>
            </a:r>
            <a:r>
              <a:rPr lang="sr-Cyrl-RS" sz="3400" dirty="0" smtClean="0"/>
              <a:t>ће у 2019. </a:t>
            </a:r>
            <a:r>
              <a:rPr lang="sr-Cyrl-RS" sz="3400" dirty="0"/>
              <a:t>години  </a:t>
            </a:r>
            <a:r>
              <a:rPr lang="sr-Cyrl-RS" sz="3400" dirty="0" smtClean="0"/>
              <a:t>су   </a:t>
            </a:r>
            <a:r>
              <a:rPr lang="sr-Cyrl-RS" sz="3400" b="1" dirty="0" smtClean="0"/>
              <a:t>смањени  </a:t>
            </a:r>
            <a:r>
              <a:rPr lang="sr-Cyrl-RS" sz="3400" dirty="0"/>
              <a:t>у односу на последњу </a:t>
            </a:r>
            <a:r>
              <a:rPr lang="sr-Cyrl-RS" sz="3400" dirty="0" smtClean="0"/>
              <a:t> </a:t>
            </a:r>
            <a:r>
              <a:rPr lang="sr-Cyrl-RS" sz="3400" dirty="0"/>
              <a:t>Одлуке о </a:t>
            </a:r>
            <a:r>
              <a:rPr lang="sr-Cyrl-RS" sz="3400" dirty="0" smtClean="0"/>
              <a:t>буџету, Трећи ребаланс буџета за 2018. годину са </a:t>
            </a:r>
            <a:r>
              <a:rPr lang="sr-Cyrl-RS" sz="3400" b="1" dirty="0" smtClean="0"/>
              <a:t>2.213.224.714</a:t>
            </a:r>
            <a:r>
              <a:rPr lang="sr-Cyrl-RS" sz="3400" dirty="0" smtClean="0"/>
              <a:t> на </a:t>
            </a:r>
            <a:r>
              <a:rPr lang="sr-Cyrl-RS" sz="3400" b="1" dirty="0" smtClean="0"/>
              <a:t>2,115.500.000</a:t>
            </a:r>
            <a:r>
              <a:rPr lang="sr-Cyrl-RS" sz="3400" dirty="0" smtClean="0"/>
              <a:t> односно  </a:t>
            </a:r>
            <a:r>
              <a:rPr lang="sr-Cyrl-RS" sz="3400" dirty="0"/>
              <a:t>за</a:t>
            </a:r>
            <a:r>
              <a:rPr lang="sr-Cyrl-RS" sz="3400" b="1" dirty="0"/>
              <a:t> </a:t>
            </a:r>
            <a:r>
              <a:rPr lang="sr-Cyrl-RS" sz="3400" b="1" dirty="0" smtClean="0"/>
              <a:t>97.724.714 </a:t>
            </a:r>
            <a:r>
              <a:rPr lang="sr-Cyrl-RS" sz="3400" dirty="0"/>
              <a:t>динара, </a:t>
            </a:r>
            <a:r>
              <a:rPr lang="sr-Cyrl-RS" sz="3400" dirty="0" smtClean="0"/>
              <a:t>или </a:t>
            </a:r>
            <a:r>
              <a:rPr lang="sr-Cyrl-RS" sz="3400" dirty="0"/>
              <a:t>за</a:t>
            </a:r>
            <a:r>
              <a:rPr lang="sr-Cyrl-RS" sz="3400" dirty="0">
                <a:solidFill>
                  <a:srgbClr val="FF0000"/>
                </a:solidFill>
              </a:rPr>
              <a:t> </a:t>
            </a:r>
            <a:r>
              <a:rPr lang="sr-Cyrl-RS" sz="3400" b="1" dirty="0" smtClean="0"/>
              <a:t>4,41</a:t>
            </a:r>
            <a:r>
              <a:rPr lang="sr-Cyrl-RS" sz="3400" b="1" dirty="0" smtClean="0">
                <a:solidFill>
                  <a:srgbClr val="FF0000"/>
                </a:solidFill>
              </a:rPr>
              <a:t> </a:t>
            </a:r>
            <a:r>
              <a:rPr lang="sr-Cyrl-RS" sz="3400" b="1" dirty="0" smtClean="0"/>
              <a:t>%</a:t>
            </a:r>
            <a:r>
              <a:rPr lang="sr-Cyrl-RS" sz="3400" dirty="0" smtClean="0"/>
              <a:t>.</a:t>
            </a:r>
          </a:p>
          <a:p>
            <a:endParaRPr lang="en-US" dirty="0"/>
          </a:p>
        </p:txBody>
      </p:sp>
      <p:sp>
        <p:nvSpPr>
          <p:cNvPr id="2" name="Slide Number Placeholder 1">
            <a:extLst>
              <a:ext uri="{FF2B5EF4-FFF2-40B4-BE49-F238E27FC236}">
                <a16:creationId xmlns="" xmlns:a16="http://schemas.microsoft.com/office/drawing/2014/main" id="{53FCF31A-C414-495D-B6FB-67BE073A9324}"/>
              </a:ext>
            </a:extLst>
          </p:cNvPr>
          <p:cNvSpPr>
            <a:spLocks noGrp="1"/>
          </p:cNvSpPr>
          <p:nvPr>
            <p:ph type="sldNum" sz="quarter" idx="12"/>
          </p:nvPr>
        </p:nvSpPr>
        <p:spPr/>
        <p:txBody>
          <a:bodyPr/>
          <a:lstStyle/>
          <a:p>
            <a:fld id="{75FB0A07-249F-4345-993B-6AB4700608B8}" type="slidenum">
              <a:rPr lang="en-US" smtClean="0"/>
              <a:pPr/>
              <a:t>13</a:t>
            </a:fld>
            <a:endParaRPr lang="en-US"/>
          </a:p>
        </p:txBody>
      </p:sp>
    </p:spTree>
    <p:extLst>
      <p:ext uri="{BB962C8B-B14F-4D97-AF65-F5344CB8AC3E}">
        <p14:creationId xmlns:p14="http://schemas.microsoft.com/office/powerpoint/2010/main" val="26679878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lnSpcReduction="1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2019. </a:t>
            </a:r>
            <a:r>
              <a:rPr lang="sr-Cyrl-RS" sz="1700" dirty="0"/>
              <a:t>години 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град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града;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града.</a:t>
            </a:r>
          </a:p>
          <a:p>
            <a:pPr marL="137160" indent="0" algn="just">
              <a:buNone/>
            </a:pPr>
            <a:endParaRPr lang="en-US" sz="1600"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
        <p:nvSpPr>
          <p:cNvPr id="24" name="Rectangle: Rounded Corners 23">
            <a:extLst>
              <a:ext uri="{FF2B5EF4-FFF2-40B4-BE49-F238E27FC236}">
                <a16:creationId xmlns="" xmlns:a16="http://schemas.microsoft.com/office/drawing/2014/main"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sr-Cyrl-RS" b="1" dirty="0" smtClean="0"/>
              <a:t>2,115.500.000 </a:t>
            </a:r>
            <a:r>
              <a:rPr lang="sr-Latn-RS" b="1" dirty="0" smtClean="0"/>
              <a:t> </a:t>
            </a:r>
            <a:r>
              <a:rPr lang="sr-Cyrl-RS" b="1" dirty="0"/>
              <a:t>милијарди динара</a:t>
            </a:r>
            <a:endParaRPr lang="sr-Latn-R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33400" y="1340768"/>
            <a:ext cx="4038600" cy="4399302"/>
          </a:xfrm>
        </p:spPr>
        <p:txBody>
          <a:bodyPr>
            <a:noAutofit/>
          </a:bodyPr>
          <a:lstStyle/>
          <a:p>
            <a:pPr algn="just"/>
            <a:r>
              <a:rPr lang="sr-Cyrl-RS" sz="1700" b="1" dirty="0"/>
              <a:t>Расходи за запослене </a:t>
            </a:r>
            <a:r>
              <a:rPr lang="sr-Cyrl-RS" sz="1700" dirty="0"/>
              <a:t>представљају све трошкове за запослене, како у управи тако и код буџетских корисника</a:t>
            </a:r>
          </a:p>
          <a:p>
            <a:pPr algn="just"/>
            <a:r>
              <a:rPr lang="sr-Cyrl-RS" sz="1700" b="1" dirty="0"/>
              <a:t>Коришћење роба и услуга </a:t>
            </a:r>
            <a:r>
              <a:rPr lang="sr-Cyrl-RS" sz="1700" dirty="0"/>
              <a:t>обухватају сталне трошкове, путне трошкове, услуге по уговору, специјализоване услуге, трошкове материјала и текуће поправке и одржавање.</a:t>
            </a:r>
          </a:p>
          <a:p>
            <a:pPr algn="just"/>
            <a:r>
              <a:rPr lang="sr-Cyrl-RS" sz="1700" b="1" dirty="0"/>
              <a:t>Дотације и трансфери </a:t>
            </a:r>
            <a:r>
              <a:rPr lang="sr-Cyrl-RS" sz="1700" dirty="0"/>
              <a:t>су трошкови које локална самоуправа </a:t>
            </a:r>
            <a:r>
              <a:rPr lang="ru-RU" sz="1700" dirty="0"/>
              <a:t>има за исплату институцијама које су у примарној надлежности централног/покрајинског нивоа</a:t>
            </a:r>
            <a:r>
              <a:rPr lang="sr-Cyrl-RS" sz="1700" dirty="0"/>
              <a:t> као што су школе, центар за социјални рад, дом здравља.</a:t>
            </a:r>
            <a:r>
              <a:rPr lang="en-US" sz="1700" dirty="0"/>
              <a:t> </a:t>
            </a:r>
            <a:endParaRPr lang="sr-Cyrl-RS" sz="1700" dirty="0"/>
          </a:p>
          <a:p>
            <a:pPr algn="just"/>
            <a:r>
              <a:rPr lang="sr-Cyrl-RS" sz="1700" b="1" dirty="0"/>
              <a:t>Остали расходи </a:t>
            </a:r>
            <a:r>
              <a:rPr lang="sr-Cyrl-RS" sz="1700" dirty="0"/>
              <a:t>обухватају дотације невладиним организацијама,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a:bodyPr>
          <a:lstStyle/>
          <a:p>
            <a:pPr algn="just"/>
            <a:r>
              <a:rPr lang="ru-RU" sz="1700" b="1" dirty="0"/>
              <a:t>Субвенције</a:t>
            </a:r>
            <a:r>
              <a:rPr lang="ru-RU" sz="1700" dirty="0"/>
              <a:t> сe одобравају за функционисање међумесног превоза и  пољопривредним произвођачима. </a:t>
            </a:r>
            <a:endParaRPr lang="en-US" sz="1700" dirty="0"/>
          </a:p>
          <a:p>
            <a:pPr algn="just"/>
            <a:r>
              <a:rPr lang="sr-Cyrl-RS" sz="1700" b="1" dirty="0"/>
              <a:t>Социјална заштита </a:t>
            </a:r>
            <a:r>
              <a:rPr lang="sr-Cyrl-RS" sz="1700" dirty="0"/>
              <a:t>обухвата све трошкове исплате социјалне помоћи за различите категорије грађана.</a:t>
            </a:r>
          </a:p>
          <a:p>
            <a:pPr algn="just"/>
            <a:r>
              <a:rPr lang="sr-Cyrl-RS" sz="1700" b="1" dirty="0"/>
              <a:t>Буџетска резерва </a:t>
            </a:r>
            <a:r>
              <a:rPr lang="sr-Cyrl-RS" sz="1700" dirty="0"/>
              <a:t>представља новац који се користи за непланиране или недовољно планиране сврхе, као и у случају ванредних околности.</a:t>
            </a:r>
          </a:p>
          <a:p>
            <a:pPr algn="just"/>
            <a:r>
              <a:rPr lang="sr-Cyrl-RS" sz="1700" b="1" dirty="0"/>
              <a:t>Капитални издаци </a:t>
            </a:r>
            <a:r>
              <a:rPr lang="sr-Cyrl-RS" sz="1700" dirty="0"/>
              <a:t>су трошкови за изградњу нових, или инвестиционо одржавање постојећих објеката, набавку опреме, машина земљишта и слично.</a:t>
            </a:r>
          </a:p>
          <a:p>
            <a:endParaRPr lang="ru-RU" sz="1500"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14753932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fontScale="90000"/>
          </a:bodyPr>
          <a:lstStyle/>
          <a:p>
            <a:r>
              <a:rPr lang="sr-Cyrl-RS" sz="3000" b="1" dirty="0"/>
              <a:t>Структура планираних расхода и издатака буџета за </a:t>
            </a:r>
            <a:r>
              <a:rPr lang="sr-Cyrl-RS" sz="3000" b="1" dirty="0" smtClean="0"/>
              <a:t>2019. </a:t>
            </a:r>
            <a:r>
              <a:rPr lang="sr-Cyrl-RS" sz="3000" b="1" dirty="0"/>
              <a:t>годину</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962897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6515499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90DA96AB-1BB4-4AFB-8B9B-A1AEF83C5DAF}"/>
              </a:ext>
            </a:extLst>
          </p:cNvPr>
          <p:cNvSpPr>
            <a:spLocks noGrp="1"/>
          </p:cNvSpPr>
          <p:nvPr>
            <p:ph type="sldNum" sz="quarter" idx="12"/>
          </p:nvPr>
        </p:nvSpPr>
        <p:spPr/>
        <p:txBody>
          <a:bodyPr/>
          <a:lstStyle/>
          <a:p>
            <a:fld id="{75FB0A07-249F-4345-993B-6AB4700608B8}" type="slidenum">
              <a:rPr lang="en-US" smtClean="0"/>
              <a:pPr/>
              <a:t>17</a:t>
            </a:fld>
            <a:endParaRPr lang="en-US"/>
          </a:p>
        </p:txBody>
      </p:sp>
      <p:sp>
        <p:nvSpPr>
          <p:cNvPr id="5" name="Title 1">
            <a:extLst>
              <a:ext uri="{FF2B5EF4-FFF2-40B4-BE49-F238E27FC236}">
                <a16:creationId xmlns="" xmlns:a16="http://schemas.microsoft.com/office/drawing/2014/main" id="{E0A478F6-E136-4D8F-AFEC-D3F880B134BF}"/>
              </a:ext>
            </a:extLst>
          </p:cNvPr>
          <p:cNvSpPr>
            <a:spLocks noGrp="1"/>
          </p:cNvSpPr>
          <p:nvPr>
            <p:ph type="title"/>
          </p:nvPr>
        </p:nvSpPr>
        <p:spPr/>
        <p:txBody>
          <a:bodyPr>
            <a:normAutofit fontScale="90000"/>
          </a:bodyPr>
          <a:lstStyle/>
          <a:p>
            <a:r>
              <a:rPr lang="sr-Cyrl-RS" sz="3200" b="1" dirty="0"/>
              <a:t>Структура планираних расхода и издатака буџета</a:t>
            </a:r>
            <a:r>
              <a:rPr lang="sr-Cyrl-RS" b="1" dirty="0"/>
              <a:t> </a:t>
            </a:r>
            <a:r>
              <a:rPr lang="sr-Cyrl-RS" sz="3200" b="1" dirty="0"/>
              <a:t>за </a:t>
            </a:r>
            <a:r>
              <a:rPr lang="sr-Cyrl-RS" sz="3200" b="1" dirty="0" smtClean="0"/>
              <a:t>2019. </a:t>
            </a:r>
            <a:r>
              <a:rPr lang="sr-Cyrl-RS" sz="3200" b="1" dirty="0"/>
              <a:t>годину</a:t>
            </a:r>
            <a:endParaRPr lang="en-US" sz="3200" b="1" dirty="0"/>
          </a:p>
        </p:txBody>
      </p:sp>
      <p:graphicFrame>
        <p:nvGraphicFramePr>
          <p:cNvPr id="7" name="Chart 6">
            <a:extLst>
              <a:ext uri="{FF2B5EF4-FFF2-40B4-BE49-F238E27FC236}">
                <a16:creationId xmlns:xdr="http://schemas.openxmlformats.org/drawingml/2006/spreadsheetDrawing" xmlns:a16="http://schemas.microsoft.com/office/drawing/2014/main" xmlns="" xmlns:lc="http://schemas.openxmlformats.org/drawingml/2006/lockedCanvas" id="{A58B7940-79B6-454A-BE8A-26FB06AC5A27}"/>
              </a:ext>
            </a:extLst>
          </p:cNvPr>
          <p:cNvGraphicFramePr>
            <a:graphicFrameLocks/>
          </p:cNvGraphicFramePr>
          <p:nvPr>
            <p:extLst>
              <p:ext uri="{D42A27DB-BD31-4B8C-83A1-F6EECF244321}">
                <p14:modId xmlns:p14="http://schemas.microsoft.com/office/powerpoint/2010/main" val="2405602629"/>
              </p:ext>
            </p:extLst>
          </p:nvPr>
        </p:nvGraphicFramePr>
        <p:xfrm>
          <a:off x="179512" y="1404937"/>
          <a:ext cx="8568951" cy="490438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88675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778098"/>
          </a:xfrm>
        </p:spPr>
        <p:txBody>
          <a:bodyPr>
            <a:normAutofit/>
          </a:bodyPr>
          <a:lstStyle/>
          <a:p>
            <a:r>
              <a:rPr lang="sr-Cyrl-RS" sz="3000" b="1" dirty="0"/>
              <a:t>Расходи буџета по програмима</a:t>
            </a:r>
            <a:endParaRPr lang="en-US" sz="30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5" name="Table 4">
            <a:extLst>
              <a:ext uri="{FF2B5EF4-FFF2-40B4-BE49-F238E27FC236}">
                <a16:creationId xmlns="" xmlns:a16="http://schemas.microsoft.com/office/drawing/2014/main" id="{F9E40ABB-A4CD-4E37-AFCB-CC1877536EFD}"/>
              </a:ext>
            </a:extLst>
          </p:cNvPr>
          <p:cNvGraphicFramePr>
            <a:graphicFrameLocks noGrp="1"/>
          </p:cNvGraphicFramePr>
          <p:nvPr>
            <p:extLst>
              <p:ext uri="{D42A27DB-BD31-4B8C-83A1-F6EECF244321}">
                <p14:modId xmlns:p14="http://schemas.microsoft.com/office/powerpoint/2010/main" val="2110064945"/>
              </p:ext>
            </p:extLst>
          </p:nvPr>
        </p:nvGraphicFramePr>
        <p:xfrm>
          <a:off x="91846" y="980729"/>
          <a:ext cx="8960308" cy="5589110"/>
        </p:xfrm>
        <a:graphic>
          <a:graphicData uri="http://schemas.openxmlformats.org/drawingml/2006/table">
            <a:tbl>
              <a:tblPr firstRow="1" bandRow="1">
                <a:tableStyleId>{5DA37D80-6434-44D0-A028-1B22A696006F}</a:tableStyleId>
              </a:tblPr>
              <a:tblGrid>
                <a:gridCol w="4696178">
                  <a:extLst>
                    <a:ext uri="{9D8B030D-6E8A-4147-A177-3AD203B41FA5}">
                      <a16:colId xmlns="" xmlns:a16="http://schemas.microsoft.com/office/drawing/2014/main" val="1754900752"/>
                    </a:ext>
                  </a:extLst>
                </a:gridCol>
                <a:gridCol w="2520280">
                  <a:extLst>
                    <a:ext uri="{9D8B030D-6E8A-4147-A177-3AD203B41FA5}">
                      <a16:colId xmlns="" xmlns:a16="http://schemas.microsoft.com/office/drawing/2014/main" val="826029379"/>
                    </a:ext>
                  </a:extLst>
                </a:gridCol>
                <a:gridCol w="1743850">
                  <a:extLst>
                    <a:ext uri="{9D8B030D-6E8A-4147-A177-3AD203B41FA5}">
                      <a16:colId xmlns="" xmlns:a16="http://schemas.microsoft.com/office/drawing/2014/main" val="2943394881"/>
                    </a:ext>
                  </a:extLst>
                </a:gridCol>
              </a:tblGrid>
              <a:tr h="504055">
                <a:tc>
                  <a:txBody>
                    <a:bodyPr/>
                    <a:lstStyle/>
                    <a:p>
                      <a:pPr algn="ctr"/>
                      <a:r>
                        <a:rPr lang="sr-Cyrl-RS" sz="1200" dirty="0"/>
                        <a:t>Назив програма</a:t>
                      </a:r>
                      <a:endParaRPr lang="en-US" sz="1200" dirty="0"/>
                    </a:p>
                  </a:txBody>
                  <a:tcPr/>
                </a:tc>
                <a:tc>
                  <a:txBody>
                    <a:bodyPr/>
                    <a:lstStyle/>
                    <a:p>
                      <a:pPr algn="ctr"/>
                      <a:r>
                        <a:rPr lang="sr-Cyrl-RS" sz="1200" dirty="0"/>
                        <a:t>Средства из Одлуке о буџету за </a:t>
                      </a:r>
                      <a:r>
                        <a:rPr lang="sr-Cyrl-RS" sz="1200" dirty="0" smtClean="0"/>
                        <a:t>2019. </a:t>
                      </a:r>
                      <a:r>
                        <a:rPr lang="sr-Cyrl-RS" sz="1200" dirty="0"/>
                        <a:t>годину  (износ у динарима)</a:t>
                      </a:r>
                      <a:endParaRPr lang="en-US" sz="1200" dirty="0"/>
                    </a:p>
                  </a:txBody>
                  <a:tcPr/>
                </a:tc>
                <a:tc>
                  <a:txBody>
                    <a:bodyPr/>
                    <a:lstStyle/>
                    <a:p>
                      <a:pPr algn="ctr"/>
                      <a:r>
                        <a:rPr lang="sr-Cyrl-RS" sz="1200" dirty="0"/>
                        <a:t>%  буџета по програму </a:t>
                      </a:r>
                      <a:endParaRPr lang="en-US" sz="1200" dirty="0"/>
                    </a:p>
                  </a:txBody>
                  <a:tcPr/>
                </a:tc>
                <a:extLst>
                  <a:ext uri="{0D108BD9-81ED-4DB2-BD59-A6C34878D82A}">
                    <a16:rowId xmlns="" xmlns:a16="http://schemas.microsoft.com/office/drawing/2014/main" val="267739698"/>
                  </a:ext>
                </a:extLst>
              </a:tr>
              <a:tr h="262879">
                <a:tc>
                  <a:txBody>
                    <a:bodyPr/>
                    <a:lstStyle/>
                    <a:p>
                      <a:r>
                        <a:rPr lang="sr-Cyrl-RS" sz="1200" kern="1200" dirty="0">
                          <a:effectLst/>
                        </a:rPr>
                        <a:t>Програм 1. Становање, урбанизам и просторно планирање</a:t>
                      </a:r>
                      <a:endParaRPr lang="en-US" sz="1200" b="1" dirty="0"/>
                    </a:p>
                  </a:txBody>
                  <a:tcPr/>
                </a:tc>
                <a:tc>
                  <a:txBody>
                    <a:bodyPr/>
                    <a:lstStyle/>
                    <a:p>
                      <a:pPr algn="r"/>
                      <a:r>
                        <a:rPr lang="sr-Cyrl-RS" sz="1000" dirty="0" smtClean="0"/>
                        <a:t>15.720.000</a:t>
                      </a:r>
                      <a:endParaRPr lang="en-US" sz="1000" dirty="0"/>
                    </a:p>
                  </a:txBody>
                  <a:tcPr/>
                </a:tc>
                <a:tc>
                  <a:txBody>
                    <a:bodyPr/>
                    <a:lstStyle/>
                    <a:p>
                      <a:pPr algn="ctr"/>
                      <a:r>
                        <a:rPr lang="sr-Cyrl-RS" sz="1000" dirty="0" smtClean="0"/>
                        <a:t>0,74</a:t>
                      </a:r>
                      <a:endParaRPr lang="en-US" sz="1000" dirty="0"/>
                    </a:p>
                  </a:txBody>
                  <a:tcPr/>
                </a:tc>
                <a:extLst>
                  <a:ext uri="{0D108BD9-81ED-4DB2-BD59-A6C34878D82A}">
                    <a16:rowId xmlns="" xmlns:a16="http://schemas.microsoft.com/office/drawing/2014/main" val="4002703372"/>
                  </a:ext>
                </a:extLst>
              </a:tr>
              <a:tr h="268260">
                <a:tc>
                  <a:txBody>
                    <a:bodyPr/>
                    <a:lstStyle/>
                    <a:p>
                      <a:r>
                        <a:rPr lang="sr-Cyrl-RS" sz="1200" dirty="0"/>
                        <a:t>Програм 2. Комуналне делатности</a:t>
                      </a:r>
                      <a:endParaRPr lang="en-US" sz="1200" b="1" dirty="0"/>
                    </a:p>
                  </a:txBody>
                  <a:tcPr/>
                </a:tc>
                <a:tc>
                  <a:txBody>
                    <a:bodyPr/>
                    <a:lstStyle/>
                    <a:p>
                      <a:pPr algn="r"/>
                      <a:r>
                        <a:rPr lang="sr-Cyrl-RS" sz="1000" dirty="0" smtClean="0"/>
                        <a:t>331.490.000</a:t>
                      </a:r>
                      <a:endParaRPr lang="en-US" sz="1000" dirty="0"/>
                    </a:p>
                  </a:txBody>
                  <a:tcPr/>
                </a:tc>
                <a:tc>
                  <a:txBody>
                    <a:bodyPr/>
                    <a:lstStyle/>
                    <a:p>
                      <a:pPr algn="ctr"/>
                      <a:r>
                        <a:rPr lang="sr-Cyrl-RS" sz="1000" dirty="0" smtClean="0"/>
                        <a:t>15,67</a:t>
                      </a:r>
                      <a:endParaRPr lang="en-US" sz="1000" dirty="0"/>
                    </a:p>
                  </a:txBody>
                  <a:tcPr/>
                </a:tc>
                <a:extLst>
                  <a:ext uri="{0D108BD9-81ED-4DB2-BD59-A6C34878D82A}">
                    <a16:rowId xmlns="" xmlns:a16="http://schemas.microsoft.com/office/drawing/2014/main" val="3698863823"/>
                  </a:ext>
                </a:extLst>
              </a:tr>
              <a:tr h="268260">
                <a:tc>
                  <a:txBody>
                    <a:bodyPr/>
                    <a:lstStyle/>
                    <a:p>
                      <a:r>
                        <a:rPr lang="sr-Cyrl-RS" sz="1200" dirty="0"/>
                        <a:t>Програм 3. Локални економски развој</a:t>
                      </a:r>
                      <a:endParaRPr lang="en-US" sz="1200" b="1" dirty="0"/>
                    </a:p>
                  </a:txBody>
                  <a:tcPr/>
                </a:tc>
                <a:tc>
                  <a:txBody>
                    <a:bodyPr/>
                    <a:lstStyle/>
                    <a:p>
                      <a:pPr algn="r"/>
                      <a:r>
                        <a:rPr lang="sr-Cyrl-RS" sz="1000" dirty="0" smtClean="0"/>
                        <a:t>11.000.000</a:t>
                      </a:r>
                      <a:endParaRPr lang="en-US" sz="1000" dirty="0"/>
                    </a:p>
                  </a:txBody>
                  <a:tcPr/>
                </a:tc>
                <a:tc>
                  <a:txBody>
                    <a:bodyPr/>
                    <a:lstStyle/>
                    <a:p>
                      <a:pPr algn="ctr"/>
                      <a:r>
                        <a:rPr lang="sr-Cyrl-RS" sz="1000" dirty="0" smtClean="0"/>
                        <a:t>0,52</a:t>
                      </a:r>
                      <a:endParaRPr lang="en-US" sz="1000" dirty="0"/>
                    </a:p>
                  </a:txBody>
                  <a:tcPr/>
                </a:tc>
                <a:extLst>
                  <a:ext uri="{0D108BD9-81ED-4DB2-BD59-A6C34878D82A}">
                    <a16:rowId xmlns="" xmlns:a16="http://schemas.microsoft.com/office/drawing/2014/main" val="2108287674"/>
                  </a:ext>
                </a:extLst>
              </a:tr>
              <a:tr h="268260">
                <a:tc>
                  <a:txBody>
                    <a:bodyPr/>
                    <a:lstStyle/>
                    <a:p>
                      <a:r>
                        <a:rPr lang="sr-Cyrl-RS" sz="1200" dirty="0"/>
                        <a:t>Програм 4. Развој туризма</a:t>
                      </a:r>
                      <a:endParaRPr lang="en-US" sz="1200" b="1" dirty="0"/>
                    </a:p>
                  </a:txBody>
                  <a:tcPr/>
                </a:tc>
                <a:tc>
                  <a:txBody>
                    <a:bodyPr/>
                    <a:lstStyle/>
                    <a:p>
                      <a:pPr algn="r"/>
                      <a:r>
                        <a:rPr lang="sr-Cyrl-RS" sz="1000" dirty="0" smtClean="0"/>
                        <a:t>38.128.927</a:t>
                      </a:r>
                      <a:endParaRPr lang="en-US" sz="1000" dirty="0"/>
                    </a:p>
                  </a:txBody>
                  <a:tcPr/>
                </a:tc>
                <a:tc>
                  <a:txBody>
                    <a:bodyPr/>
                    <a:lstStyle/>
                    <a:p>
                      <a:pPr algn="ctr"/>
                      <a:r>
                        <a:rPr lang="sr-Cyrl-RS" sz="1000" dirty="0" smtClean="0"/>
                        <a:t>1,80</a:t>
                      </a:r>
                      <a:endParaRPr lang="en-US" sz="1000" dirty="0"/>
                    </a:p>
                  </a:txBody>
                  <a:tcPr/>
                </a:tc>
                <a:extLst>
                  <a:ext uri="{0D108BD9-81ED-4DB2-BD59-A6C34878D82A}">
                    <a16:rowId xmlns="" xmlns:a16="http://schemas.microsoft.com/office/drawing/2014/main" val="2267397033"/>
                  </a:ext>
                </a:extLst>
              </a:tr>
              <a:tr h="268260">
                <a:tc>
                  <a:txBody>
                    <a:bodyPr/>
                    <a:lstStyle/>
                    <a:p>
                      <a:r>
                        <a:rPr lang="sr-Cyrl-RS" sz="1200" dirty="0"/>
                        <a:t>Програм 5. Пољопривреда и рурални развој</a:t>
                      </a:r>
                      <a:endParaRPr lang="en-US" sz="1200" b="1" dirty="0"/>
                    </a:p>
                  </a:txBody>
                  <a:tcPr/>
                </a:tc>
                <a:tc>
                  <a:txBody>
                    <a:bodyPr/>
                    <a:lstStyle/>
                    <a:p>
                      <a:pPr algn="r"/>
                      <a:r>
                        <a:rPr lang="sr-Cyrl-RS" sz="1000" dirty="0" smtClean="0"/>
                        <a:t>103.700.000</a:t>
                      </a:r>
                      <a:endParaRPr lang="en-US" sz="1000" dirty="0"/>
                    </a:p>
                  </a:txBody>
                  <a:tcPr/>
                </a:tc>
                <a:tc>
                  <a:txBody>
                    <a:bodyPr/>
                    <a:lstStyle/>
                    <a:p>
                      <a:pPr algn="ctr"/>
                      <a:r>
                        <a:rPr lang="sr-Cyrl-RS" sz="1000" dirty="0" smtClean="0"/>
                        <a:t>4,90</a:t>
                      </a:r>
                      <a:endParaRPr lang="en-US" sz="1000" dirty="0"/>
                    </a:p>
                  </a:txBody>
                  <a:tcPr/>
                </a:tc>
                <a:extLst>
                  <a:ext uri="{0D108BD9-81ED-4DB2-BD59-A6C34878D82A}">
                    <a16:rowId xmlns="" xmlns:a16="http://schemas.microsoft.com/office/drawing/2014/main" val="3652443609"/>
                  </a:ext>
                </a:extLst>
              </a:tr>
              <a:tr h="268260">
                <a:tc>
                  <a:txBody>
                    <a:bodyPr/>
                    <a:lstStyle/>
                    <a:p>
                      <a:r>
                        <a:rPr lang="sr-Cyrl-RS" sz="1200" dirty="0"/>
                        <a:t>Програм 6. Заштита животне средине</a:t>
                      </a:r>
                      <a:endParaRPr lang="en-US" sz="1200" b="1" dirty="0"/>
                    </a:p>
                  </a:txBody>
                  <a:tcPr/>
                </a:tc>
                <a:tc>
                  <a:txBody>
                    <a:bodyPr/>
                    <a:lstStyle/>
                    <a:p>
                      <a:pPr algn="r"/>
                      <a:r>
                        <a:rPr lang="sr-Cyrl-RS" sz="1000" dirty="0" smtClean="0"/>
                        <a:t>97.141.193</a:t>
                      </a:r>
                      <a:endParaRPr lang="en-US" sz="1000" dirty="0"/>
                    </a:p>
                  </a:txBody>
                  <a:tcPr/>
                </a:tc>
                <a:tc>
                  <a:txBody>
                    <a:bodyPr/>
                    <a:lstStyle/>
                    <a:p>
                      <a:pPr algn="ctr"/>
                      <a:r>
                        <a:rPr lang="sr-Cyrl-RS" sz="1000" dirty="0" smtClean="0"/>
                        <a:t>4,59</a:t>
                      </a:r>
                      <a:endParaRPr lang="en-US" sz="1000" dirty="0"/>
                    </a:p>
                  </a:txBody>
                  <a:tcPr/>
                </a:tc>
                <a:extLst>
                  <a:ext uri="{0D108BD9-81ED-4DB2-BD59-A6C34878D82A}">
                    <a16:rowId xmlns="" xmlns:a16="http://schemas.microsoft.com/office/drawing/2014/main" val="245616700"/>
                  </a:ext>
                </a:extLst>
              </a:tr>
              <a:tr h="324868">
                <a:tc>
                  <a:txBody>
                    <a:bodyPr/>
                    <a:lstStyle/>
                    <a:p>
                      <a:r>
                        <a:rPr lang="sr-Cyrl-RS" sz="1200" dirty="0"/>
                        <a:t>Програм 7. Организација саобраћаја и саобраћајна инфраструктура </a:t>
                      </a:r>
                      <a:endParaRPr lang="en-US" sz="1200" b="1" dirty="0"/>
                    </a:p>
                  </a:txBody>
                  <a:tcPr/>
                </a:tc>
                <a:tc>
                  <a:txBody>
                    <a:bodyPr/>
                    <a:lstStyle/>
                    <a:p>
                      <a:pPr algn="r"/>
                      <a:r>
                        <a:rPr lang="sr-Cyrl-RS" sz="1000" dirty="0" smtClean="0"/>
                        <a:t>76</a:t>
                      </a:r>
                      <a:r>
                        <a:rPr lang="en-US" sz="1000" dirty="0" smtClean="0"/>
                        <a:t>.</a:t>
                      </a:r>
                      <a:r>
                        <a:rPr lang="sr-Cyrl-RS" sz="1000" dirty="0" smtClean="0"/>
                        <a:t>400.000</a:t>
                      </a:r>
                      <a:endParaRPr lang="en-US" sz="1000" dirty="0"/>
                    </a:p>
                  </a:txBody>
                  <a:tcPr/>
                </a:tc>
                <a:tc>
                  <a:txBody>
                    <a:bodyPr/>
                    <a:lstStyle/>
                    <a:p>
                      <a:pPr algn="ctr"/>
                      <a:r>
                        <a:rPr lang="sr-Cyrl-RS" sz="1000" dirty="0" smtClean="0"/>
                        <a:t>3,61</a:t>
                      </a:r>
                      <a:endParaRPr lang="en-US" sz="1000" dirty="0"/>
                    </a:p>
                  </a:txBody>
                  <a:tcPr/>
                </a:tc>
                <a:extLst>
                  <a:ext uri="{0D108BD9-81ED-4DB2-BD59-A6C34878D82A}">
                    <a16:rowId xmlns="" xmlns:a16="http://schemas.microsoft.com/office/drawing/2014/main" val="1800143352"/>
                  </a:ext>
                </a:extLst>
              </a:tr>
              <a:tr h="268260">
                <a:tc>
                  <a:txBody>
                    <a:bodyPr/>
                    <a:lstStyle/>
                    <a:p>
                      <a:r>
                        <a:rPr lang="sr-Cyrl-RS" sz="1200" dirty="0"/>
                        <a:t>Програм 8. Предшколско васпитање и образовање</a:t>
                      </a:r>
                      <a:endParaRPr lang="en-US" sz="1200" b="1" dirty="0"/>
                    </a:p>
                  </a:txBody>
                  <a:tcPr/>
                </a:tc>
                <a:tc>
                  <a:txBody>
                    <a:bodyPr/>
                    <a:lstStyle/>
                    <a:p>
                      <a:pPr algn="r"/>
                      <a:r>
                        <a:rPr lang="sr-Cyrl-RS" sz="1000" dirty="0" smtClean="0"/>
                        <a:t>170.770.000</a:t>
                      </a:r>
                      <a:endParaRPr lang="en-US" sz="1000" dirty="0"/>
                    </a:p>
                  </a:txBody>
                  <a:tcPr/>
                </a:tc>
                <a:tc>
                  <a:txBody>
                    <a:bodyPr/>
                    <a:lstStyle/>
                    <a:p>
                      <a:pPr algn="ctr"/>
                      <a:r>
                        <a:rPr lang="sr-Cyrl-RS" sz="1000" dirty="0" smtClean="0"/>
                        <a:t>8,07</a:t>
                      </a:r>
                      <a:endParaRPr lang="en-US" sz="1000" dirty="0"/>
                    </a:p>
                  </a:txBody>
                  <a:tcPr/>
                </a:tc>
                <a:extLst>
                  <a:ext uri="{0D108BD9-81ED-4DB2-BD59-A6C34878D82A}">
                    <a16:rowId xmlns="" xmlns:a16="http://schemas.microsoft.com/office/drawing/2014/main" val="2086219187"/>
                  </a:ext>
                </a:extLst>
              </a:tr>
              <a:tr h="268260">
                <a:tc>
                  <a:txBody>
                    <a:bodyPr/>
                    <a:lstStyle/>
                    <a:p>
                      <a:r>
                        <a:rPr lang="sr-Cyrl-RS" sz="1200" dirty="0"/>
                        <a:t>Програм 9. Основно образовање и васпитање</a:t>
                      </a:r>
                      <a:endParaRPr lang="en-US" sz="1200" b="1" dirty="0"/>
                    </a:p>
                  </a:txBody>
                  <a:tcPr/>
                </a:tc>
                <a:tc>
                  <a:txBody>
                    <a:bodyPr/>
                    <a:lstStyle/>
                    <a:p>
                      <a:pPr algn="r"/>
                      <a:r>
                        <a:rPr lang="sr-Cyrl-RS" sz="1000" dirty="0" smtClean="0"/>
                        <a:t>136.004.280</a:t>
                      </a:r>
                      <a:endParaRPr lang="en-US" sz="1000" dirty="0"/>
                    </a:p>
                  </a:txBody>
                  <a:tcPr/>
                </a:tc>
                <a:tc>
                  <a:txBody>
                    <a:bodyPr/>
                    <a:lstStyle/>
                    <a:p>
                      <a:pPr algn="ctr"/>
                      <a:r>
                        <a:rPr lang="sr-Cyrl-RS" sz="1000" dirty="0" smtClean="0"/>
                        <a:t>6,43</a:t>
                      </a:r>
                      <a:endParaRPr lang="en-US" sz="1000" dirty="0"/>
                    </a:p>
                  </a:txBody>
                  <a:tcPr/>
                </a:tc>
                <a:extLst>
                  <a:ext uri="{0D108BD9-81ED-4DB2-BD59-A6C34878D82A}">
                    <a16:rowId xmlns="" xmlns:a16="http://schemas.microsoft.com/office/drawing/2014/main"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200" dirty="0"/>
                        <a:t>Програм 10. Средње образовање и васпитање</a:t>
                      </a:r>
                      <a:endParaRPr lang="en-US" sz="1200" b="1" dirty="0"/>
                    </a:p>
                  </a:txBody>
                  <a:tcPr/>
                </a:tc>
                <a:tc>
                  <a:txBody>
                    <a:bodyPr/>
                    <a:lstStyle/>
                    <a:p>
                      <a:pPr algn="r"/>
                      <a:r>
                        <a:rPr lang="sr-Cyrl-RS" sz="1000" dirty="0" smtClean="0"/>
                        <a:t>60.450.000</a:t>
                      </a:r>
                      <a:endParaRPr lang="en-US" sz="1000" dirty="0"/>
                    </a:p>
                  </a:txBody>
                  <a:tcPr/>
                </a:tc>
                <a:tc>
                  <a:txBody>
                    <a:bodyPr/>
                    <a:lstStyle/>
                    <a:p>
                      <a:pPr algn="ctr"/>
                      <a:r>
                        <a:rPr lang="sr-Cyrl-RS" sz="1000" dirty="0" smtClean="0"/>
                        <a:t>2,86</a:t>
                      </a:r>
                      <a:endParaRPr lang="en-US" sz="1000" dirty="0"/>
                    </a:p>
                  </a:txBody>
                  <a:tcPr/>
                </a:tc>
                <a:extLst>
                  <a:ext uri="{0D108BD9-81ED-4DB2-BD59-A6C34878D82A}">
                    <a16:rowId xmlns="" xmlns:a16="http://schemas.microsoft.com/office/drawing/2014/main" val="3115389646"/>
                  </a:ext>
                </a:extLst>
              </a:tr>
              <a:tr h="268260">
                <a:tc>
                  <a:txBody>
                    <a:bodyPr/>
                    <a:lstStyle/>
                    <a:p>
                      <a:r>
                        <a:rPr lang="sr-Cyrl-RS" sz="1200" dirty="0"/>
                        <a:t>Програм 11. Социјална и дечија заштита</a:t>
                      </a:r>
                      <a:endParaRPr lang="en-US" sz="1200" b="1" dirty="0"/>
                    </a:p>
                  </a:txBody>
                  <a:tcPr/>
                </a:tc>
                <a:tc>
                  <a:txBody>
                    <a:bodyPr/>
                    <a:lstStyle/>
                    <a:p>
                      <a:pPr algn="r"/>
                      <a:r>
                        <a:rPr lang="sr-Cyrl-RS" sz="1000" dirty="0" smtClean="0"/>
                        <a:t>118.115.000</a:t>
                      </a:r>
                      <a:endParaRPr lang="en-US" sz="1000" dirty="0"/>
                    </a:p>
                  </a:txBody>
                  <a:tcPr/>
                </a:tc>
                <a:tc>
                  <a:txBody>
                    <a:bodyPr/>
                    <a:lstStyle/>
                    <a:p>
                      <a:pPr algn="ctr"/>
                      <a:r>
                        <a:rPr lang="sr-Cyrl-RS" sz="1000" dirty="0" smtClean="0"/>
                        <a:t>5,58</a:t>
                      </a:r>
                      <a:endParaRPr lang="en-US" sz="1000" dirty="0"/>
                    </a:p>
                  </a:txBody>
                  <a:tcPr/>
                </a:tc>
                <a:extLst>
                  <a:ext uri="{0D108BD9-81ED-4DB2-BD59-A6C34878D82A}">
                    <a16:rowId xmlns="" xmlns:a16="http://schemas.microsoft.com/office/drawing/2014/main" val="1414730366"/>
                  </a:ext>
                </a:extLst>
              </a:tr>
              <a:tr h="268260">
                <a:tc>
                  <a:txBody>
                    <a:bodyPr/>
                    <a:lstStyle/>
                    <a:p>
                      <a:r>
                        <a:rPr lang="sr-Cyrl-RS" sz="1200" dirty="0"/>
                        <a:t>Програм 12. Здравствена заштита</a:t>
                      </a:r>
                      <a:endParaRPr lang="en-US" sz="1200" b="1" dirty="0"/>
                    </a:p>
                  </a:txBody>
                  <a:tcPr/>
                </a:tc>
                <a:tc>
                  <a:txBody>
                    <a:bodyPr/>
                    <a:lstStyle/>
                    <a:p>
                      <a:pPr algn="r"/>
                      <a:r>
                        <a:rPr lang="sr-Cyrl-RS" sz="1000" dirty="0" smtClean="0"/>
                        <a:t>11.800.000</a:t>
                      </a:r>
                      <a:endParaRPr lang="en-US" sz="1000" dirty="0"/>
                    </a:p>
                  </a:txBody>
                  <a:tcPr/>
                </a:tc>
                <a:tc>
                  <a:txBody>
                    <a:bodyPr/>
                    <a:lstStyle/>
                    <a:p>
                      <a:pPr algn="ctr"/>
                      <a:r>
                        <a:rPr lang="sr-Cyrl-RS" sz="1000" dirty="0" smtClean="0"/>
                        <a:t>0,56</a:t>
                      </a:r>
                      <a:endParaRPr lang="en-US" sz="1000" dirty="0"/>
                    </a:p>
                  </a:txBody>
                  <a:tcPr/>
                </a:tc>
                <a:extLst>
                  <a:ext uri="{0D108BD9-81ED-4DB2-BD59-A6C34878D82A}">
                    <a16:rowId xmlns="" xmlns:a16="http://schemas.microsoft.com/office/drawing/2014/main" val="1043777792"/>
                  </a:ext>
                </a:extLst>
              </a:tr>
              <a:tr h="268260">
                <a:tc>
                  <a:txBody>
                    <a:bodyPr/>
                    <a:lstStyle/>
                    <a:p>
                      <a:r>
                        <a:rPr lang="sr-Cyrl-RS" sz="1200" dirty="0"/>
                        <a:t>Програм 13. Развој културе и информисања</a:t>
                      </a:r>
                      <a:endParaRPr lang="en-US" sz="1200" b="1" dirty="0"/>
                    </a:p>
                  </a:txBody>
                  <a:tcPr/>
                </a:tc>
                <a:tc>
                  <a:txBody>
                    <a:bodyPr/>
                    <a:lstStyle/>
                    <a:p>
                      <a:pPr algn="r"/>
                      <a:r>
                        <a:rPr lang="sr-Cyrl-RS" sz="1000" dirty="0" smtClean="0"/>
                        <a:t>168.771.000</a:t>
                      </a:r>
                      <a:endParaRPr lang="en-US" sz="1000" dirty="0"/>
                    </a:p>
                  </a:txBody>
                  <a:tcPr/>
                </a:tc>
                <a:tc>
                  <a:txBody>
                    <a:bodyPr/>
                    <a:lstStyle/>
                    <a:p>
                      <a:pPr algn="ctr"/>
                      <a:r>
                        <a:rPr lang="sr-Cyrl-RS" sz="1000" dirty="0" smtClean="0"/>
                        <a:t>7,98</a:t>
                      </a:r>
                      <a:endParaRPr lang="en-US" sz="1000" dirty="0"/>
                    </a:p>
                  </a:txBody>
                  <a:tcPr/>
                </a:tc>
                <a:extLst>
                  <a:ext uri="{0D108BD9-81ED-4DB2-BD59-A6C34878D82A}">
                    <a16:rowId xmlns="" xmlns:a16="http://schemas.microsoft.com/office/drawing/2014/main" val="2084141709"/>
                  </a:ext>
                </a:extLst>
              </a:tr>
              <a:tr h="268260">
                <a:tc>
                  <a:txBody>
                    <a:bodyPr/>
                    <a:lstStyle/>
                    <a:p>
                      <a:r>
                        <a:rPr lang="sr-Cyrl-RS" sz="1200" dirty="0"/>
                        <a:t>Програм 14. Развој спорта и омладине</a:t>
                      </a:r>
                      <a:endParaRPr lang="en-US" sz="1200" b="1" dirty="0"/>
                    </a:p>
                  </a:txBody>
                  <a:tcPr/>
                </a:tc>
                <a:tc>
                  <a:txBody>
                    <a:bodyPr/>
                    <a:lstStyle/>
                    <a:p>
                      <a:pPr algn="r"/>
                      <a:r>
                        <a:rPr lang="sr-Cyrl-RS" sz="1000" dirty="0" smtClean="0"/>
                        <a:t>129.200.000</a:t>
                      </a:r>
                      <a:endParaRPr lang="en-US" sz="1000" dirty="0"/>
                    </a:p>
                  </a:txBody>
                  <a:tcPr/>
                </a:tc>
                <a:tc>
                  <a:txBody>
                    <a:bodyPr/>
                    <a:lstStyle/>
                    <a:p>
                      <a:pPr algn="ctr"/>
                      <a:r>
                        <a:rPr lang="sr-Cyrl-RS" sz="1000" dirty="0" smtClean="0"/>
                        <a:t>6,11</a:t>
                      </a:r>
                      <a:endParaRPr lang="en-US" sz="1000" dirty="0"/>
                    </a:p>
                  </a:txBody>
                  <a:tcPr/>
                </a:tc>
                <a:extLst>
                  <a:ext uri="{0D108BD9-81ED-4DB2-BD59-A6C34878D82A}">
                    <a16:rowId xmlns="" xmlns:a16="http://schemas.microsoft.com/office/drawing/2014/main" val="712639953"/>
                  </a:ext>
                </a:extLst>
              </a:tr>
              <a:tr h="268260">
                <a:tc>
                  <a:txBody>
                    <a:bodyPr/>
                    <a:lstStyle/>
                    <a:p>
                      <a:r>
                        <a:rPr lang="sr-Cyrl-RS" sz="1200" dirty="0"/>
                        <a:t>Програм 15. Опште услуге локалне самоуправе </a:t>
                      </a:r>
                      <a:endParaRPr lang="en-US" sz="1200" b="1" dirty="0"/>
                    </a:p>
                  </a:txBody>
                  <a:tcPr/>
                </a:tc>
                <a:tc>
                  <a:txBody>
                    <a:bodyPr/>
                    <a:lstStyle/>
                    <a:p>
                      <a:pPr algn="r"/>
                      <a:r>
                        <a:rPr lang="sr-Cyrl-RS" sz="1000" dirty="0" smtClean="0"/>
                        <a:t>596.111.</a:t>
                      </a:r>
                      <a:r>
                        <a:rPr lang="en-US" sz="1000" dirty="0" smtClean="0"/>
                        <a:t>6</a:t>
                      </a:r>
                      <a:r>
                        <a:rPr lang="sr-Cyrl-RS" sz="1000" dirty="0" smtClean="0"/>
                        <a:t>00</a:t>
                      </a:r>
                      <a:endParaRPr lang="en-US" sz="1000" dirty="0"/>
                    </a:p>
                  </a:txBody>
                  <a:tcPr/>
                </a:tc>
                <a:tc>
                  <a:txBody>
                    <a:bodyPr/>
                    <a:lstStyle/>
                    <a:p>
                      <a:pPr algn="ctr"/>
                      <a:r>
                        <a:rPr lang="sr-Cyrl-RS" sz="1000" dirty="0" smtClean="0"/>
                        <a:t>28,18</a:t>
                      </a:r>
                      <a:endParaRPr lang="en-US" sz="1000" dirty="0"/>
                    </a:p>
                  </a:txBody>
                  <a:tcPr/>
                </a:tc>
                <a:extLst>
                  <a:ext uri="{0D108BD9-81ED-4DB2-BD59-A6C34878D82A}">
                    <a16:rowId xmlns="" xmlns:a16="http://schemas.microsoft.com/office/drawing/2014/main" val="949910891"/>
                  </a:ext>
                </a:extLst>
              </a:tr>
              <a:tr h="268260">
                <a:tc>
                  <a:txBody>
                    <a:bodyPr/>
                    <a:lstStyle/>
                    <a:p>
                      <a:r>
                        <a:rPr lang="sr-Cyrl-RS" sz="1200" dirty="0"/>
                        <a:t>Програм 16. Политички систем локалне самоуправе</a:t>
                      </a:r>
                      <a:endParaRPr lang="en-US" sz="1200" b="1" dirty="0"/>
                    </a:p>
                  </a:txBody>
                  <a:tcPr/>
                </a:tc>
                <a:tc>
                  <a:txBody>
                    <a:bodyPr/>
                    <a:lstStyle/>
                    <a:p>
                      <a:pPr algn="r"/>
                      <a:r>
                        <a:rPr lang="sr-Cyrl-RS" sz="1000" dirty="0" smtClean="0"/>
                        <a:t>48.998.000</a:t>
                      </a:r>
                      <a:endParaRPr lang="en-US" sz="1000" dirty="0"/>
                    </a:p>
                  </a:txBody>
                  <a:tcPr/>
                </a:tc>
                <a:tc>
                  <a:txBody>
                    <a:bodyPr/>
                    <a:lstStyle/>
                    <a:p>
                      <a:pPr algn="ctr"/>
                      <a:r>
                        <a:rPr lang="sr-Cyrl-RS" sz="1000" dirty="0" smtClean="0"/>
                        <a:t>2,32</a:t>
                      </a:r>
                      <a:endParaRPr lang="en-US" sz="1000" dirty="0"/>
                    </a:p>
                  </a:txBody>
                  <a:tcPr/>
                </a:tc>
                <a:extLst>
                  <a:ext uri="{0D108BD9-81ED-4DB2-BD59-A6C34878D82A}">
                    <a16:rowId xmlns="" xmlns:a16="http://schemas.microsoft.com/office/drawing/2014/main" val="1566446889"/>
                  </a:ext>
                </a:extLst>
              </a:tr>
              <a:tr h="287707">
                <a:tc>
                  <a:txBody>
                    <a:bodyPr/>
                    <a:lstStyle/>
                    <a:p>
                      <a:r>
                        <a:rPr lang="sr-Cyrl-RS" sz="1200" dirty="0"/>
                        <a:t>Програм 17. Енергетска ефикасност  и обновљиви извори енергије</a:t>
                      </a:r>
                      <a:endParaRPr lang="en-US" sz="1200" b="1" dirty="0"/>
                    </a:p>
                  </a:txBody>
                  <a:tcPr/>
                </a:tc>
                <a:tc>
                  <a:txBody>
                    <a:bodyPr/>
                    <a:lstStyle/>
                    <a:p>
                      <a:pPr algn="r"/>
                      <a:r>
                        <a:rPr lang="sr-Cyrl-RS" sz="1000" dirty="0" smtClean="0"/>
                        <a:t>1.700.000</a:t>
                      </a:r>
                      <a:endParaRPr lang="en-US" sz="1000" dirty="0"/>
                    </a:p>
                  </a:txBody>
                  <a:tcPr/>
                </a:tc>
                <a:tc>
                  <a:txBody>
                    <a:bodyPr/>
                    <a:lstStyle/>
                    <a:p>
                      <a:pPr algn="ctr"/>
                      <a:r>
                        <a:rPr lang="sr-Cyrl-RS" sz="1000" dirty="0" smtClean="0"/>
                        <a:t>0,08</a:t>
                      </a:r>
                      <a:endParaRPr lang="en-US" sz="1000" dirty="0"/>
                    </a:p>
                  </a:txBody>
                  <a:tcPr/>
                </a:tc>
                <a:extLst>
                  <a:ext uri="{0D108BD9-81ED-4DB2-BD59-A6C34878D82A}">
                    <a16:rowId xmlns="" xmlns:a16="http://schemas.microsoft.com/office/drawing/2014/main" val="119978124"/>
                  </a:ext>
                </a:extLst>
              </a:tr>
              <a:tr h="357680">
                <a:tc>
                  <a:txBody>
                    <a:bodyPr/>
                    <a:lstStyle/>
                    <a:p>
                      <a:r>
                        <a:rPr lang="sr-Cyrl-RS" sz="1400" dirty="0"/>
                        <a:t>Укупни расходи по програмима</a:t>
                      </a:r>
                      <a:endParaRPr lang="en-US" sz="1400" b="1" dirty="0">
                        <a:solidFill>
                          <a:schemeClr val="bg1"/>
                        </a:solidFill>
                      </a:endParaRPr>
                    </a:p>
                  </a:txBody>
                  <a:tcPr/>
                </a:tc>
                <a:tc>
                  <a:txBody>
                    <a:bodyPr/>
                    <a:lstStyle/>
                    <a:p>
                      <a:pPr algn="r"/>
                      <a:r>
                        <a:rPr lang="sr-Cyrl-RS" sz="1200" b="1" dirty="0" smtClean="0"/>
                        <a:t>2.115.500.000</a:t>
                      </a:r>
                      <a:endParaRPr lang="en-US" sz="1200" b="1" dirty="0"/>
                    </a:p>
                  </a:txBody>
                  <a:tcPr/>
                </a:tc>
                <a:tc>
                  <a:txBody>
                    <a:bodyPr/>
                    <a:lstStyle/>
                    <a:p>
                      <a:pPr algn="ctr"/>
                      <a:r>
                        <a:rPr lang="sr-Cyrl-RS" sz="1200" b="1" dirty="0" smtClean="0"/>
                        <a:t>100</a:t>
                      </a:r>
                      <a:endParaRPr lang="en-US" sz="1200" b="1" dirty="0"/>
                    </a:p>
                  </a:txBody>
                  <a:tcPr/>
                </a:tc>
                <a:extLst>
                  <a:ext uri="{0D108BD9-81ED-4DB2-BD59-A6C34878D82A}">
                    <a16:rowId xmlns="" xmlns:a16="http://schemas.microsoft.com/office/drawing/2014/main" val="1490115251"/>
                  </a:ext>
                </a:extLst>
              </a:tr>
            </a:tbl>
          </a:graphicData>
        </a:graphic>
      </p:graphicFrame>
    </p:spTree>
    <p:extLst>
      <p:ext uri="{BB962C8B-B14F-4D97-AF65-F5344CB8AC3E}">
        <p14:creationId xmlns:p14="http://schemas.microsoft.com/office/powerpoint/2010/main" val="34227404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rmAutofit/>
          </a:bodyPr>
          <a:lstStyle/>
          <a:p>
            <a:r>
              <a:rPr lang="sr-Cyrl-RS" sz="3100" b="1" dirty="0"/>
              <a:t>Структура расхода по буџетским програмима</a:t>
            </a:r>
            <a:endParaRPr lang="en-US" sz="2200" b="1"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graphicFrame>
        <p:nvGraphicFramePr>
          <p:cNvPr id="6" name="Chart 5">
            <a:extLst>
              <a:ext uri="{FF2B5EF4-FFF2-40B4-BE49-F238E27FC236}">
                <a16:creationId xmlns:xdr="http://schemas.openxmlformats.org/drawingml/2006/spreadsheetDrawing" xmlns:a16="http://schemas.microsoft.com/office/drawing/2014/main" xmlns="" xmlns:lc="http://schemas.openxmlformats.org/drawingml/2006/lockedCanvas" id="{E67EA4FA-4D59-480A-942F-8112EB0273F8}"/>
              </a:ext>
            </a:extLst>
          </p:cNvPr>
          <p:cNvGraphicFramePr>
            <a:graphicFrameLocks/>
          </p:cNvGraphicFramePr>
          <p:nvPr>
            <p:extLst>
              <p:ext uri="{D42A27DB-BD31-4B8C-83A1-F6EECF244321}">
                <p14:modId xmlns:p14="http://schemas.microsoft.com/office/powerpoint/2010/main" val="4219524471"/>
              </p:ext>
            </p:extLst>
          </p:nvPr>
        </p:nvGraphicFramePr>
        <p:xfrm>
          <a:off x="179512" y="1028700"/>
          <a:ext cx="8496944" cy="542463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453394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fld id="{B6F15528-21DE-4FAA-801E-634DDDAF4B2B}" type="slidenum">
              <a:rPr lang="en-US" smtClean="0"/>
              <a:pPr/>
              <a:t>2</a:t>
            </a:fld>
            <a:endParaRPr lang="en-US"/>
          </a:p>
        </p:txBody>
      </p:sp>
      <p:pic>
        <p:nvPicPr>
          <p:cNvPr id="1027" name="Picture 3" descr="C:\Users\ddakic\Desktop\20190109 mstupar\BezSlike-0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356992"/>
            <a:ext cx="3623581" cy="2415721"/>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ddakic\Desktop\20190109 mstupar\BezSlike-05.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48064" y="433254"/>
            <a:ext cx="3739344" cy="24928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ddakic\Desktop\20190109 mstupar\BezSlike-03.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332656"/>
            <a:ext cx="4041138" cy="269409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C:\Users\ddakic\Desktop\20190109 mstupar\ovrscu1.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9512" y="3501008"/>
            <a:ext cx="4002130" cy="2926557"/>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06708758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sr-Cyrl-RS" sz="3000" b="1" dirty="0"/>
              <a:t>Расходи буџета расподељени по буџетским корисницима</a:t>
            </a:r>
            <a:endParaRPr lang="en-US" sz="3000"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142126033"/>
              </p:ext>
            </p:extLst>
          </p:nvPr>
        </p:nvGraphicFramePr>
        <p:xfrm>
          <a:off x="683569" y="1417633"/>
          <a:ext cx="7488833" cy="5244522"/>
        </p:xfrm>
        <a:graphic>
          <a:graphicData uri="http://schemas.openxmlformats.org/drawingml/2006/table">
            <a:tbl>
              <a:tblPr firstRow="1" firstCol="1" bandRow="1">
                <a:tableStyleId>{8799B23B-EC83-4686-B30A-512413B5E67A}</a:tableStyleId>
              </a:tblPr>
              <a:tblGrid>
                <a:gridCol w="577545">
                  <a:extLst>
                    <a:ext uri="{9D8B030D-6E8A-4147-A177-3AD203B41FA5}">
                      <a16:colId xmlns="" xmlns:a16="http://schemas.microsoft.com/office/drawing/2014/main" val="20000"/>
                    </a:ext>
                  </a:extLst>
                </a:gridCol>
                <a:gridCol w="4427843">
                  <a:extLst>
                    <a:ext uri="{9D8B030D-6E8A-4147-A177-3AD203B41FA5}">
                      <a16:colId xmlns="" xmlns:a16="http://schemas.microsoft.com/office/drawing/2014/main" val="20001"/>
                    </a:ext>
                  </a:extLst>
                </a:gridCol>
                <a:gridCol w="1619347">
                  <a:extLst>
                    <a:ext uri="{9D8B030D-6E8A-4147-A177-3AD203B41FA5}">
                      <a16:colId xmlns="" xmlns:a16="http://schemas.microsoft.com/office/drawing/2014/main" val="20002"/>
                    </a:ext>
                  </a:extLst>
                </a:gridCol>
                <a:gridCol w="864098">
                  <a:extLst>
                    <a:ext uri="{9D8B030D-6E8A-4147-A177-3AD203B41FA5}">
                      <a16:colId xmlns="" xmlns:a16="http://schemas.microsoft.com/office/drawing/2014/main" val="20003"/>
                    </a:ext>
                  </a:extLst>
                </a:gridCol>
              </a:tblGrid>
              <a:tr h="545592">
                <a:tc>
                  <a:txBody>
                    <a:bodyPr/>
                    <a:lstStyle/>
                    <a:p>
                      <a:pPr marL="0" marR="0">
                        <a:spcBef>
                          <a:spcPts val="0"/>
                        </a:spcBef>
                        <a:spcAft>
                          <a:spcPts val="0"/>
                        </a:spcAft>
                      </a:pPr>
                      <a:r>
                        <a:rPr lang="en-US" sz="1200" dirty="0">
                          <a:effectLst/>
                        </a:rPr>
                        <a:t>Р. </a:t>
                      </a:r>
                      <a:r>
                        <a:rPr lang="en-US" sz="1200" dirty="0" err="1">
                          <a:effectLst/>
                        </a:rPr>
                        <a:t>бр</a:t>
                      </a:r>
                      <a:r>
                        <a:rPr lang="en-US" sz="1200" dirty="0">
                          <a:effectLst/>
                        </a:rPr>
                        <a:t>.</a:t>
                      </a:r>
                      <a:endParaRPr lang="en-US" sz="1200" dirty="0">
                        <a:effectLst/>
                        <a:latin typeface="Times New Roman"/>
                        <a:ea typeface="Times New Roman"/>
                      </a:endParaRPr>
                    </a:p>
                  </a:txBody>
                  <a:tcPr marL="68580" marR="68580" marT="0" marB="0" anchor="ctr"/>
                </a:tc>
                <a:tc>
                  <a:txBody>
                    <a:bodyPr/>
                    <a:lstStyle/>
                    <a:p>
                      <a:pPr marL="0" marR="0">
                        <a:spcBef>
                          <a:spcPts val="0"/>
                        </a:spcBef>
                        <a:spcAft>
                          <a:spcPts val="0"/>
                        </a:spcAft>
                      </a:pPr>
                      <a:r>
                        <a:rPr lang="en-US" sz="1200" dirty="0" err="1">
                          <a:effectLst/>
                        </a:rPr>
                        <a:t>Назив</a:t>
                      </a:r>
                      <a:r>
                        <a:rPr lang="en-US" sz="1200" dirty="0">
                          <a:effectLst/>
                        </a:rPr>
                        <a:t> </a:t>
                      </a:r>
                      <a:r>
                        <a:rPr lang="sr-Cyrl-RS" sz="1200" dirty="0">
                          <a:effectLst/>
                        </a:rPr>
                        <a:t>буџетског </a:t>
                      </a:r>
                      <a:r>
                        <a:rPr lang="en-US" sz="1200" dirty="0" err="1">
                          <a:effectLst/>
                        </a:rPr>
                        <a:t>корисника</a:t>
                      </a:r>
                      <a:endParaRPr lang="en-US" sz="1200" dirty="0">
                        <a:effectLst/>
                        <a:latin typeface="Times New Roman"/>
                        <a:ea typeface="Times New Roman"/>
                      </a:endParaRPr>
                    </a:p>
                  </a:txBody>
                  <a:tcPr marL="68580" marR="68580" marT="0" marB="0" anchor="ctr"/>
                </a:tc>
                <a:tc>
                  <a:txBody>
                    <a:bodyPr/>
                    <a:lstStyle/>
                    <a:p>
                      <a:pPr algn="ctr"/>
                      <a:r>
                        <a:rPr lang="sr-Cyrl-RS" sz="1200" dirty="0"/>
                        <a:t>Средства из Одлуке о буџету за </a:t>
                      </a:r>
                      <a:r>
                        <a:rPr lang="sr-Cyrl-RS" sz="1200" dirty="0" smtClean="0"/>
                        <a:t>2019. </a:t>
                      </a:r>
                      <a:r>
                        <a:rPr lang="sr-Cyrl-RS" sz="1200" dirty="0"/>
                        <a:t>годину  (износ у динарима)</a:t>
                      </a:r>
                      <a:endParaRPr lang="en-US" sz="1200" dirty="0"/>
                    </a:p>
                  </a:txBody>
                  <a:tcPr marL="68580" marR="68580" marT="0" marB="0" anchor="ctr"/>
                </a:tc>
                <a:tc>
                  <a:txBody>
                    <a:bodyPr/>
                    <a:lstStyle/>
                    <a:p>
                      <a:pPr algn="ctr"/>
                      <a:r>
                        <a:rPr lang="sr-Cyrl-RS" sz="1200" dirty="0"/>
                        <a:t>%  буџета по кориснику</a:t>
                      </a:r>
                      <a:endParaRPr lang="en-US" sz="1200" dirty="0"/>
                    </a:p>
                  </a:txBody>
                  <a:tcPr marL="68580" marR="68580" marT="0" marB="0" anchor="ctr"/>
                </a:tc>
                <a:extLst>
                  <a:ext uri="{0D108BD9-81ED-4DB2-BD59-A6C34878D82A}">
                    <a16:rowId xmlns="" xmlns:a16="http://schemas.microsoft.com/office/drawing/2014/main" val="10000"/>
                  </a:ext>
                </a:extLst>
              </a:tr>
              <a:tr h="211911">
                <a:tc>
                  <a:txBody>
                    <a:bodyPr/>
                    <a:lstStyle/>
                    <a:p>
                      <a:pPr marL="0" marR="0" algn="ctr">
                        <a:spcBef>
                          <a:spcPts val="0"/>
                        </a:spcBef>
                        <a:spcAft>
                          <a:spcPts val="0"/>
                        </a:spcAft>
                      </a:pPr>
                      <a:r>
                        <a:rPr lang="en-US" sz="1000" dirty="0">
                          <a:effectLst/>
                        </a:rPr>
                        <a:t>1.</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Скупштина</a:t>
                      </a:r>
                      <a:r>
                        <a:rPr lang="en-US" sz="1500" dirty="0">
                          <a:effectLst/>
                        </a:rPr>
                        <a:t> </a:t>
                      </a:r>
                      <a:r>
                        <a:rPr lang="sr-Cyrl-RS" sz="1500" dirty="0">
                          <a:effectLst/>
                        </a:rPr>
                        <a:t>града</a:t>
                      </a:r>
                      <a:endParaRPr lang="en-US" sz="1500" dirty="0">
                        <a:solidFill>
                          <a:srgbClr val="FF0000"/>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18.261.000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0,86</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1"/>
                  </a:ext>
                </a:extLst>
              </a:tr>
              <a:tr h="224722">
                <a:tc>
                  <a:txBody>
                    <a:bodyPr/>
                    <a:lstStyle/>
                    <a:p>
                      <a:pPr marL="0" marR="0" algn="ctr">
                        <a:spcBef>
                          <a:spcPts val="0"/>
                        </a:spcBef>
                        <a:spcAft>
                          <a:spcPts val="0"/>
                        </a:spcAft>
                      </a:pPr>
                      <a:r>
                        <a:rPr lang="en-US" sz="1000">
                          <a:effectLst/>
                        </a:rPr>
                        <a:t>2.</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Градоначелник</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10.092.000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0,48</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2"/>
                  </a:ext>
                </a:extLst>
              </a:tr>
              <a:tr h="211911">
                <a:tc>
                  <a:txBody>
                    <a:bodyPr/>
                    <a:lstStyle/>
                    <a:p>
                      <a:pPr marL="0" marR="0" algn="ctr">
                        <a:spcBef>
                          <a:spcPts val="0"/>
                        </a:spcBef>
                        <a:spcAft>
                          <a:spcPts val="0"/>
                        </a:spcAft>
                      </a:pPr>
                      <a:r>
                        <a:rPr lang="en-US" sz="1000">
                          <a:effectLst/>
                        </a:rPr>
                        <a:t>3.</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a:effectLst/>
                        </a:rPr>
                        <a:t>Градско</a:t>
                      </a:r>
                      <a:r>
                        <a:rPr lang="en-US" sz="1500" dirty="0">
                          <a:effectLst/>
                        </a:rPr>
                        <a:t> </a:t>
                      </a:r>
                      <a:r>
                        <a:rPr lang="en-US" sz="1500" dirty="0" err="1">
                          <a:effectLst/>
                        </a:rPr>
                        <a:t>веће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20.645.000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0,98</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3"/>
                  </a:ext>
                </a:extLst>
              </a:tr>
              <a:tr h="211911">
                <a:tc>
                  <a:txBody>
                    <a:bodyPr/>
                    <a:lstStyle/>
                    <a:p>
                      <a:pPr marL="0" marR="0" algn="ctr">
                        <a:spcBef>
                          <a:spcPts val="0"/>
                        </a:spcBef>
                        <a:spcAft>
                          <a:spcPts val="0"/>
                        </a:spcAft>
                      </a:pPr>
                      <a:r>
                        <a:rPr lang="en-US" sz="1000">
                          <a:effectLst/>
                        </a:rPr>
                        <a:t>4.</a:t>
                      </a:r>
                      <a:endParaRPr lang="en-US" sz="1200">
                        <a:effectLst/>
                        <a:latin typeface="Times New Roman"/>
                        <a:ea typeface="Times New Roman"/>
                      </a:endParaRPr>
                    </a:p>
                  </a:txBody>
                  <a:tcPr marL="68580" marR="68580" marT="0" marB="0" anchor="b"/>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500" dirty="0" smtClean="0">
                          <a:effectLst/>
                        </a:rPr>
                        <a:t>Градско јавно правобранилаштво </a:t>
                      </a:r>
                      <a:endParaRPr lang="en-US" sz="1200" dirty="0">
                        <a:solidFill>
                          <a:srgbClr val="FF0000"/>
                        </a:solidFill>
                        <a:effectLst/>
                        <a:latin typeface="+mn-lt"/>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Times New Roman"/>
                          <a:ea typeface="Times New Roman"/>
                        </a:rPr>
                        <a:t>5.770.000</a:t>
                      </a:r>
                      <a:endParaRPr lang="en-US" sz="1200" dirty="0" smtClean="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0,27</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4"/>
                  </a:ext>
                </a:extLst>
              </a:tr>
              <a:tr h="211911">
                <a:tc>
                  <a:txBody>
                    <a:bodyPr/>
                    <a:lstStyle/>
                    <a:p>
                      <a:pPr marL="0" marR="0" algn="ctr">
                        <a:spcBef>
                          <a:spcPts val="0"/>
                        </a:spcBef>
                        <a:spcAft>
                          <a:spcPts val="0"/>
                        </a:spcAft>
                      </a:pPr>
                      <a:r>
                        <a:rPr lang="en-US" sz="1000">
                          <a:effectLst/>
                        </a:rPr>
                        <a:t>5.</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управа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solidFill>
                            <a:schemeClr val="tx1"/>
                          </a:solidFill>
                          <a:effectLst/>
                          <a:latin typeface="Times New Roman"/>
                          <a:ea typeface="Times New Roman"/>
                        </a:rPr>
                        <a:t>1.504.378,000</a:t>
                      </a:r>
                      <a:endParaRPr lang="en-US" sz="1200" dirty="0">
                        <a:solidFill>
                          <a:schemeClr val="tx1"/>
                        </a:solidFill>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7</a:t>
                      </a:r>
                      <a:r>
                        <a:rPr lang="en-US" sz="1200" dirty="0" smtClean="0">
                          <a:effectLst/>
                          <a:latin typeface="Times New Roman"/>
                          <a:ea typeface="Times New Roman"/>
                        </a:rPr>
                        <a:t>1</a:t>
                      </a:r>
                      <a:r>
                        <a:rPr lang="sr-Cyrl-RS" sz="1200" dirty="0" smtClean="0">
                          <a:effectLst/>
                          <a:latin typeface="Times New Roman"/>
                          <a:ea typeface="Times New Roman"/>
                        </a:rPr>
                        <a:t>,</a:t>
                      </a:r>
                      <a:r>
                        <a:rPr lang="en-US" sz="1200" dirty="0" smtClean="0">
                          <a:effectLst/>
                          <a:latin typeface="Times New Roman"/>
                          <a:ea typeface="Times New Roman"/>
                        </a:rPr>
                        <a:t>13</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5"/>
                  </a:ext>
                </a:extLst>
              </a:tr>
              <a:tr h="33369">
                <a:tc>
                  <a:txBody>
                    <a:bodyPr/>
                    <a:lstStyle/>
                    <a:p>
                      <a:pPr marL="0" marR="0" algn="ctr">
                        <a:spcBef>
                          <a:spcPts val="0"/>
                        </a:spcBef>
                        <a:spcAft>
                          <a:spcPts val="0"/>
                        </a:spcAft>
                      </a:pPr>
                      <a:r>
                        <a:rPr lang="sr-Cyrl-RS" sz="1000" dirty="0" smtClean="0">
                          <a:effectLst/>
                        </a:rPr>
                        <a:t>6.</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Месне</a:t>
                      </a:r>
                      <a:r>
                        <a:rPr lang="en-US" sz="1500" dirty="0">
                          <a:effectLst/>
                        </a:rPr>
                        <a:t> </a:t>
                      </a:r>
                      <a:r>
                        <a:rPr lang="en-US" sz="1500" dirty="0" err="1">
                          <a:effectLst/>
                        </a:rPr>
                        <a:t>заједнице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32.925.000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1,56</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6"/>
                  </a:ext>
                </a:extLst>
              </a:tr>
              <a:tr h="236358">
                <a:tc>
                  <a:txBody>
                    <a:bodyPr/>
                    <a:lstStyle/>
                    <a:p>
                      <a:pPr marL="0" marR="0" algn="ctr">
                        <a:spcBef>
                          <a:spcPts val="0"/>
                        </a:spcBef>
                        <a:spcAft>
                          <a:spcPts val="0"/>
                        </a:spcAft>
                      </a:pPr>
                      <a:r>
                        <a:rPr lang="sr-Cyrl-RS" sz="1000" dirty="0" smtClean="0">
                          <a:effectLst/>
                        </a:rPr>
                        <a:t>7</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Основне</a:t>
                      </a:r>
                      <a:r>
                        <a:rPr lang="en-US" sz="1500" dirty="0">
                          <a:effectLst/>
                        </a:rPr>
                        <a:t> </a:t>
                      </a:r>
                      <a:r>
                        <a:rPr lang="en-US" sz="1500" dirty="0" err="1">
                          <a:effectLst/>
                        </a:rPr>
                        <a:t>школе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136.004.000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6,43</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7"/>
                  </a:ext>
                </a:extLst>
              </a:tr>
              <a:tr h="211911">
                <a:tc>
                  <a:txBody>
                    <a:bodyPr/>
                    <a:lstStyle/>
                    <a:p>
                      <a:pPr marL="0" marR="0" algn="ctr">
                        <a:spcBef>
                          <a:spcPts val="0"/>
                        </a:spcBef>
                        <a:spcAft>
                          <a:spcPts val="0"/>
                        </a:spcAft>
                      </a:pPr>
                      <a:r>
                        <a:rPr lang="sr-Cyrl-RS" sz="1000" dirty="0" smtClean="0">
                          <a:effectLst/>
                        </a:rPr>
                        <a:t>8</a:t>
                      </a:r>
                      <a:r>
                        <a:rPr lang="en-US" sz="1000" dirty="0" smtClean="0">
                          <a:effectLst/>
                        </a:rPr>
                        <a:t>.</a:t>
                      </a:r>
                      <a:endParaRPr lang="en-US" sz="1200" dirty="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Средње</a:t>
                      </a:r>
                      <a:r>
                        <a:rPr lang="en-US" sz="1500" dirty="0">
                          <a:effectLst/>
                        </a:rPr>
                        <a:t> </a:t>
                      </a:r>
                      <a:r>
                        <a:rPr lang="en-US" sz="1500" dirty="0" err="1">
                          <a:effectLst/>
                        </a:rPr>
                        <a:t>школе</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60.450.000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2,86</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8"/>
                  </a:ext>
                </a:extLst>
              </a:tr>
              <a:tr h="211911">
                <a:tc>
                  <a:txBody>
                    <a:bodyPr/>
                    <a:lstStyle/>
                    <a:p>
                      <a:pPr marL="0" marR="0" algn="ctr">
                        <a:spcBef>
                          <a:spcPts val="0"/>
                        </a:spcBef>
                        <a:spcAft>
                          <a:spcPts val="0"/>
                        </a:spcAft>
                      </a:pPr>
                      <a:r>
                        <a:rPr lang="en-US" sz="1000">
                          <a:effectLst/>
                        </a:rPr>
                        <a:t>9.</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baseline="0" dirty="0" smtClean="0">
                          <a:effectLst/>
                        </a:rPr>
                        <a:t>Народно позориште Стерија</a:t>
                      </a: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38.113.000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1,80</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09"/>
                  </a:ext>
                </a:extLst>
              </a:tr>
              <a:tr h="211911">
                <a:tc>
                  <a:txBody>
                    <a:bodyPr/>
                    <a:lstStyle/>
                    <a:p>
                      <a:pPr marL="0" marR="0" algn="ctr">
                        <a:spcBef>
                          <a:spcPts val="0"/>
                        </a:spcBef>
                        <a:spcAft>
                          <a:spcPts val="0"/>
                        </a:spcAft>
                      </a:pPr>
                      <a:r>
                        <a:rPr lang="en-US" sz="1000">
                          <a:effectLst/>
                        </a:rPr>
                        <a:t>10.</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sr-Cyrl-RS" sz="1500" dirty="0" smtClean="0">
                          <a:effectLst/>
                        </a:rPr>
                        <a:t>Градска </a:t>
                      </a:r>
                      <a:r>
                        <a:rPr lang="en-US" sz="1500" dirty="0" err="1" smtClean="0">
                          <a:effectLst/>
                        </a:rPr>
                        <a:t>Библиотека</a:t>
                      </a:r>
                      <a:r>
                        <a:rPr lang="sr-Cyrl-RS" sz="1500" dirty="0" smtClean="0">
                          <a:effectLst/>
                        </a:rPr>
                        <a:t>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20.819.000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0,98</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0"/>
                  </a:ext>
                </a:extLst>
              </a:tr>
              <a:tr h="211911">
                <a:tc>
                  <a:txBody>
                    <a:bodyPr/>
                    <a:lstStyle/>
                    <a:p>
                      <a:pPr marL="0" marR="0" algn="ctr">
                        <a:spcBef>
                          <a:spcPts val="0"/>
                        </a:spcBef>
                        <a:spcAft>
                          <a:spcPts val="0"/>
                        </a:spcAft>
                      </a:pPr>
                      <a:r>
                        <a:rPr lang="en-US" sz="1000">
                          <a:effectLst/>
                        </a:rPr>
                        <a:t>11.</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Центар</a:t>
                      </a:r>
                      <a:r>
                        <a:rPr lang="en-US" sz="1500" dirty="0">
                          <a:effectLst/>
                        </a:rPr>
                        <a:t> </a:t>
                      </a:r>
                      <a:r>
                        <a:rPr lang="en-US" sz="1500" dirty="0" err="1">
                          <a:effectLst/>
                        </a:rPr>
                        <a:t>за</a:t>
                      </a:r>
                      <a:r>
                        <a:rPr lang="en-US" sz="1500" dirty="0">
                          <a:effectLst/>
                        </a:rPr>
                        <a:t> </a:t>
                      </a:r>
                      <a:r>
                        <a:rPr lang="en-US" sz="1500" dirty="0" err="1">
                          <a:effectLst/>
                        </a:rPr>
                        <a:t>социјални</a:t>
                      </a:r>
                      <a:r>
                        <a:rPr lang="en-US" sz="1500" dirty="0">
                          <a:effectLst/>
                        </a:rPr>
                        <a:t> </a:t>
                      </a:r>
                      <a:r>
                        <a:rPr lang="en-US" sz="1500" dirty="0" err="1">
                          <a:effectLst/>
                        </a:rPr>
                        <a:t>рад</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37.000.000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1,75</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1"/>
                  </a:ext>
                </a:extLst>
              </a:tr>
              <a:tr h="211911">
                <a:tc>
                  <a:txBody>
                    <a:bodyPr/>
                    <a:lstStyle/>
                    <a:p>
                      <a:pPr marL="0" marR="0" algn="ctr">
                        <a:spcBef>
                          <a:spcPts val="0"/>
                        </a:spcBef>
                        <a:spcAft>
                          <a:spcPts val="0"/>
                        </a:spcAft>
                      </a:pPr>
                      <a:r>
                        <a:rPr lang="en-US" sz="1000">
                          <a:effectLst/>
                        </a:rPr>
                        <a:t>12.</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a:effectLst/>
                        </a:rPr>
                        <a:t>П</a:t>
                      </a:r>
                      <a:r>
                        <a:rPr lang="sr-Cyrl-RS" sz="1500" dirty="0" err="1">
                          <a:effectLst/>
                        </a:rPr>
                        <a:t>редшколска</a:t>
                      </a:r>
                      <a:r>
                        <a:rPr lang="sr-Cyrl-RS" sz="1500" dirty="0">
                          <a:effectLst/>
                        </a:rPr>
                        <a:t> установа </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170.770.000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8,07</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2"/>
                  </a:ext>
                </a:extLst>
              </a:tr>
              <a:tr h="211911">
                <a:tc>
                  <a:txBody>
                    <a:bodyPr/>
                    <a:lstStyle/>
                    <a:p>
                      <a:pPr marL="0" marR="0" algn="ctr">
                        <a:spcBef>
                          <a:spcPts val="0"/>
                        </a:spcBef>
                        <a:spcAft>
                          <a:spcPts val="0"/>
                        </a:spcAft>
                      </a:pPr>
                      <a:r>
                        <a:rPr lang="en-US" sz="1000">
                          <a:effectLst/>
                        </a:rPr>
                        <a:t>13.</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Дом</a:t>
                      </a:r>
                      <a:r>
                        <a:rPr lang="en-US" sz="1500" dirty="0">
                          <a:effectLst/>
                        </a:rPr>
                        <a:t> </a:t>
                      </a:r>
                      <a:r>
                        <a:rPr lang="en-US" sz="1500" dirty="0" err="1" smtClean="0">
                          <a:effectLst/>
                        </a:rPr>
                        <a:t>здравља</a:t>
                      </a:r>
                      <a:r>
                        <a:rPr lang="sr-Cyrl-RS" sz="1500" dirty="0" smtClean="0">
                          <a:effectLst/>
                        </a:rPr>
                        <a:t> и апотека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9.000.000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0,42</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3"/>
                  </a:ext>
                </a:extLst>
              </a:tr>
              <a:tr h="211911">
                <a:tc>
                  <a:txBody>
                    <a:bodyPr/>
                    <a:lstStyle/>
                    <a:p>
                      <a:pPr marL="0" marR="0" algn="ctr">
                        <a:spcBef>
                          <a:spcPts val="0"/>
                        </a:spcBef>
                        <a:spcAft>
                          <a:spcPts val="0"/>
                        </a:spcAft>
                      </a:pPr>
                      <a:r>
                        <a:rPr lang="en-US" sz="1000">
                          <a:effectLst/>
                        </a:rPr>
                        <a:t>14.</a:t>
                      </a:r>
                      <a:endParaRPr lang="en-US" sz="1200">
                        <a:effectLst/>
                        <a:latin typeface="Times New Roman"/>
                        <a:ea typeface="Times New Roman"/>
                      </a:endParaRPr>
                    </a:p>
                  </a:txBody>
                  <a:tcPr marL="68580" marR="68580" marT="0" marB="0" anchor="b"/>
                </a:tc>
                <a:tc>
                  <a:txBody>
                    <a:bodyPr/>
                    <a:lstStyle/>
                    <a:p>
                      <a:pPr marL="0" marR="0">
                        <a:spcBef>
                          <a:spcPts val="0"/>
                        </a:spcBef>
                        <a:spcAft>
                          <a:spcPts val="0"/>
                        </a:spcAft>
                      </a:pPr>
                      <a:r>
                        <a:rPr lang="en-US" sz="1500" dirty="0" err="1">
                          <a:effectLst/>
                        </a:rPr>
                        <a:t>Туристичка</a:t>
                      </a:r>
                      <a:r>
                        <a:rPr lang="en-US" sz="1500" dirty="0">
                          <a:effectLst/>
                        </a:rPr>
                        <a:t> </a:t>
                      </a:r>
                      <a:r>
                        <a:rPr lang="en-US" sz="1500" dirty="0" err="1">
                          <a:effectLst/>
                        </a:rPr>
                        <a:t>организација</a:t>
                      </a:r>
                      <a:endParaRPr lang="en-US" sz="15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25.529.000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1,20</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4"/>
                  </a:ext>
                </a:extLst>
              </a:tr>
              <a:tr h="211911">
                <a:tc>
                  <a:txBody>
                    <a:bodyPr/>
                    <a:lstStyle/>
                    <a:p>
                      <a:pPr marL="0" marR="0" algn="ctr">
                        <a:spcBef>
                          <a:spcPts val="0"/>
                        </a:spcBef>
                        <a:spcAft>
                          <a:spcPts val="0"/>
                        </a:spcAft>
                      </a:pPr>
                      <a:r>
                        <a:rPr lang="en-US" sz="1000">
                          <a:effectLst/>
                        </a:rPr>
                        <a:t>15.</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Times New Roman"/>
                        </a:rPr>
                        <a:t>Културни центар</a:t>
                      </a:r>
                      <a:endParaRPr lang="en-US" sz="15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sr-Cyrl-RS" sz="1200" dirty="0" smtClean="0">
                          <a:effectLst/>
                          <a:latin typeface="+mn-lt"/>
                          <a:ea typeface="Times New Roman"/>
                        </a:rPr>
                        <a:t>13.559.000</a:t>
                      </a:r>
                      <a:endParaRPr lang="sr-Latn-RS" sz="1200" dirty="0" smtClean="0"/>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0,64</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5"/>
                  </a:ext>
                </a:extLst>
              </a:tr>
              <a:tr h="219353">
                <a:tc>
                  <a:txBody>
                    <a:bodyPr/>
                    <a:lstStyle/>
                    <a:p>
                      <a:pPr marL="0" marR="0" algn="ctr">
                        <a:spcBef>
                          <a:spcPts val="0"/>
                        </a:spcBef>
                        <a:spcAft>
                          <a:spcPts val="0"/>
                        </a:spcAft>
                      </a:pPr>
                      <a:r>
                        <a:rPr lang="en-US" sz="1000">
                          <a:effectLst/>
                        </a:rPr>
                        <a:t>16.</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r>
                        <a:rPr lang="sr-Cyrl-RS" sz="1500" dirty="0" smtClean="0">
                          <a:effectLst/>
                          <a:latin typeface="+mn-lt"/>
                          <a:ea typeface="+mn-ea"/>
                        </a:rPr>
                        <a:t>Дом</a:t>
                      </a:r>
                      <a:r>
                        <a:rPr lang="sr-Cyrl-RS" sz="1500" baseline="0" dirty="0" smtClean="0">
                          <a:effectLst/>
                          <a:latin typeface="+mn-lt"/>
                          <a:ea typeface="+mn-ea"/>
                        </a:rPr>
                        <a:t> омладине </a:t>
                      </a:r>
                      <a:endParaRPr lang="en-US" sz="1500" dirty="0">
                        <a:effectLst/>
                        <a:latin typeface="Times New Roman"/>
                        <a:ea typeface="Times New Roman"/>
                      </a:endParaRPr>
                    </a:p>
                  </a:txBody>
                  <a:tcPr marL="68580" marR="68580" marT="0" marB="0"/>
                </a:tc>
                <a:tc>
                  <a:txBody>
                    <a:bodyPr/>
                    <a:lstStyle/>
                    <a:p>
                      <a:pPr marL="0" marR="0" algn="r">
                        <a:spcBef>
                          <a:spcPts val="0"/>
                        </a:spcBef>
                        <a:spcAft>
                          <a:spcPts val="0"/>
                        </a:spcAft>
                      </a:pPr>
                      <a:r>
                        <a:rPr lang="sr-Cyrl-RS" sz="1200" dirty="0" smtClean="0">
                          <a:effectLst/>
                          <a:latin typeface="Times New Roman"/>
                          <a:ea typeface="Times New Roman"/>
                        </a:rPr>
                        <a:t>12.185.000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0,57</a:t>
                      </a: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6"/>
                  </a:ext>
                </a:extLst>
              </a:tr>
              <a:tr h="211911">
                <a:tc>
                  <a:txBody>
                    <a:bodyPr/>
                    <a:lstStyle/>
                    <a:p>
                      <a:pPr marL="0" marR="0" algn="ctr">
                        <a:spcBef>
                          <a:spcPts val="0"/>
                        </a:spcBef>
                        <a:spcAft>
                          <a:spcPts val="0"/>
                        </a:spcAft>
                      </a:pPr>
                      <a:r>
                        <a:rPr lang="en-US" sz="1000">
                          <a:effectLst/>
                        </a:rPr>
                        <a:t>17.</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endParaRPr lang="en-US" sz="1200" dirty="0">
                        <a:effectLst/>
                        <a:latin typeface="+mn-lt"/>
                        <a:ea typeface="Times New Roman"/>
                      </a:endParaRPr>
                    </a:p>
                  </a:txBody>
                  <a:tcPr marL="68580" marR="68580" marT="0" marB="0"/>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endParaRPr lang="sr-Latn-RS" sz="1200" dirty="0" smtClean="0"/>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7"/>
                  </a:ext>
                </a:extLst>
              </a:tr>
              <a:tr h="211911">
                <a:tc>
                  <a:txBody>
                    <a:bodyPr/>
                    <a:lstStyle/>
                    <a:p>
                      <a:pPr marL="0" marR="0" algn="ctr">
                        <a:spcBef>
                          <a:spcPts val="0"/>
                        </a:spcBef>
                        <a:spcAft>
                          <a:spcPts val="0"/>
                        </a:spcAft>
                      </a:pPr>
                      <a:r>
                        <a:rPr lang="en-US" sz="1000" dirty="0">
                          <a:effectLst/>
                        </a:rPr>
                        <a:t>18.</a:t>
                      </a:r>
                      <a:endParaRPr lang="en-US" sz="1200" dirty="0">
                        <a:effectLst/>
                        <a:latin typeface="Times New Roman"/>
                        <a:ea typeface="Times New Roman"/>
                      </a:endParaRPr>
                    </a:p>
                  </a:txBody>
                  <a:tcPr marL="68580" marR="68580" marT="0" marB="0" anchor="b"/>
                </a:tc>
                <a:tc>
                  <a:txBody>
                    <a:bodyPr/>
                    <a:lstStyle/>
                    <a:p>
                      <a:pPr marL="0" marR="0" algn="just">
                        <a:spcBef>
                          <a:spcPts val="0"/>
                        </a:spcBef>
                        <a:spcAft>
                          <a:spcPts val="0"/>
                        </a:spcAft>
                      </a:pPr>
                      <a:endParaRPr lang="sr-Cyrl-RS" sz="1200" dirty="0" smtClean="0">
                        <a:effectLst/>
                        <a:latin typeface="+mn-lt"/>
                        <a:ea typeface="Times New Roman"/>
                      </a:endParaRPr>
                    </a:p>
                  </a:txBody>
                  <a:tcPr marL="68580" marR="68580" marT="0" marB="0"/>
                </a:tc>
                <a:tc>
                  <a:txBody>
                    <a:bodyPr/>
                    <a:lstStyle/>
                    <a:p>
                      <a:pPr algn="r"/>
                      <a:endParaRPr lang="sr-Latn-RS" sz="1200" dirty="0"/>
                    </a:p>
                  </a:txBody>
                  <a:tcPr marL="68580" marR="68580" marT="0" marB="0" anchor="b"/>
                </a:tc>
                <a:tc>
                  <a:txBody>
                    <a:bodyPr/>
                    <a:lstStyle/>
                    <a:p>
                      <a:pPr algn="r"/>
                      <a:endParaRPr lang="sr-Latn-RS" sz="1200" dirty="0"/>
                    </a:p>
                  </a:txBody>
                  <a:tcPr marL="68580" marR="68580" marT="0" marB="0" anchor="b"/>
                </a:tc>
                <a:extLst>
                  <a:ext uri="{0D108BD9-81ED-4DB2-BD59-A6C34878D82A}">
                    <a16:rowId xmlns="" xmlns:a16="http://schemas.microsoft.com/office/drawing/2014/main" val="10018"/>
                  </a:ext>
                </a:extLst>
              </a:tr>
              <a:tr h="211911">
                <a:tc>
                  <a:txBody>
                    <a:bodyPr/>
                    <a:lstStyle/>
                    <a:p>
                      <a:pPr marL="0" marR="0" algn="ctr">
                        <a:spcBef>
                          <a:spcPts val="0"/>
                        </a:spcBef>
                        <a:spcAft>
                          <a:spcPts val="0"/>
                        </a:spcAft>
                      </a:pPr>
                      <a:r>
                        <a:rPr lang="en-US" sz="1000">
                          <a:effectLst/>
                        </a:rPr>
                        <a:t>19.</a:t>
                      </a:r>
                      <a:endParaRPr lang="en-US" sz="1200">
                        <a:effectLst/>
                        <a:latin typeface="Times New Roman"/>
                        <a:ea typeface="Times New Roman"/>
                      </a:endParaRPr>
                    </a:p>
                  </a:txBody>
                  <a:tcPr marL="68580" marR="68580" marT="0" marB="0" anchor="b"/>
                </a:tc>
                <a:tc>
                  <a:txBody>
                    <a:bodyPr/>
                    <a:lstStyle/>
                    <a:p>
                      <a:pPr marL="0" marR="0" algn="just">
                        <a:spcBef>
                          <a:spcPts val="0"/>
                        </a:spcBef>
                        <a:spcAft>
                          <a:spcPts val="0"/>
                        </a:spcAft>
                      </a:pPr>
                      <a:endParaRPr lang="en-US" sz="1200" dirty="0">
                        <a:effectLst/>
                        <a:latin typeface="+mn-lt"/>
                        <a:ea typeface="Times New Roman"/>
                      </a:endParaRPr>
                    </a:p>
                  </a:txBody>
                  <a:tcPr marL="68580" marR="68580" marT="0" marB="0"/>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19"/>
                  </a:ext>
                </a:extLst>
              </a:tr>
              <a:tr h="211911">
                <a:tc>
                  <a:txBody>
                    <a:bodyPr/>
                    <a:lstStyle/>
                    <a:p>
                      <a:pPr marL="0" marR="0" algn="ctr">
                        <a:spcBef>
                          <a:spcPts val="0"/>
                        </a:spcBef>
                        <a:spcAft>
                          <a:spcPts val="0"/>
                        </a:spcAft>
                      </a:pPr>
                      <a:r>
                        <a:rPr lang="en-US" sz="1000">
                          <a:effectLst/>
                        </a:rPr>
                        <a:t> </a:t>
                      </a:r>
                      <a:endParaRPr lang="en-US" sz="1200">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000" dirty="0">
                          <a:effectLst/>
                        </a:rPr>
                        <a:t>У К У П Н О:</a:t>
                      </a:r>
                      <a:endParaRPr lang="en-US" sz="1200" b="1" dirty="0">
                        <a:effectLst/>
                        <a:latin typeface="Times New Roman"/>
                        <a:ea typeface="Times New Roman"/>
                      </a:endParaRPr>
                    </a:p>
                  </a:txBody>
                  <a:tcPr marL="68580" marR="68580" marT="0" marB="0" anchor="b"/>
                </a:tc>
                <a:tc>
                  <a:txBody>
                    <a:bodyPr/>
                    <a:lstStyle/>
                    <a:p>
                      <a:pPr marL="0" marR="0" algn="r">
                        <a:spcBef>
                          <a:spcPts val="0"/>
                        </a:spcBef>
                        <a:spcAft>
                          <a:spcPts val="0"/>
                        </a:spcAft>
                      </a:pPr>
                      <a:r>
                        <a:rPr lang="sr-Cyrl-RS" sz="1200" dirty="0" smtClean="0">
                          <a:effectLst/>
                          <a:latin typeface="Times New Roman"/>
                          <a:ea typeface="Times New Roman"/>
                        </a:rPr>
                        <a:t>2.115.500.000</a:t>
                      </a:r>
                      <a:endParaRPr lang="en-US" sz="1200" dirty="0">
                        <a:effectLst/>
                        <a:latin typeface="Times New Roman"/>
                        <a:ea typeface="Times New Roman"/>
                      </a:endParaRPr>
                    </a:p>
                  </a:txBody>
                  <a:tcPr marL="68580" marR="68580" marT="0" marB="0" anchor="b"/>
                </a:tc>
                <a:tc>
                  <a:txBody>
                    <a:bodyPr/>
                    <a:lstStyle/>
                    <a:p>
                      <a:pPr marL="0" marR="0" algn="r">
                        <a:spcBef>
                          <a:spcPts val="0"/>
                        </a:spcBef>
                        <a:spcAft>
                          <a:spcPts val="0"/>
                        </a:spcAft>
                      </a:pPr>
                      <a:endParaRPr lang="en-US" sz="1200" dirty="0">
                        <a:effectLst/>
                        <a:latin typeface="Times New Roman"/>
                        <a:ea typeface="Times New Roman"/>
                      </a:endParaRPr>
                    </a:p>
                  </a:txBody>
                  <a:tcPr marL="68580" marR="68580" marT="0" marB="0" anchor="b"/>
                </a:tc>
                <a:extLst>
                  <a:ext uri="{0D108BD9-81ED-4DB2-BD59-A6C34878D82A}">
                    <a16:rowId xmlns="" xmlns:a16="http://schemas.microsoft.com/office/drawing/2014/main" val="1002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847613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3917881220"/>
              </p:ext>
            </p:extLst>
          </p:nvPr>
        </p:nvGraphicFramePr>
        <p:xfrm>
          <a:off x="899592" y="1340769"/>
          <a:ext cx="7560841" cy="5280394"/>
        </p:xfrm>
        <a:graphic>
          <a:graphicData uri="http://schemas.openxmlformats.org/drawingml/2006/table">
            <a:tbl>
              <a:tblPr firstRow="1" firstCol="1" bandRow="1">
                <a:tableStyleId>{E8B1032C-EA38-4F05-BA0D-38AFFFC7BED3}</a:tableStyleId>
              </a:tblPr>
              <a:tblGrid>
                <a:gridCol w="4189050">
                  <a:extLst>
                    <a:ext uri="{9D8B030D-6E8A-4147-A177-3AD203B41FA5}">
                      <a16:colId xmlns="" xmlns:a16="http://schemas.microsoft.com/office/drawing/2014/main" val="20000"/>
                    </a:ext>
                  </a:extLst>
                </a:gridCol>
                <a:gridCol w="991931">
                  <a:extLst>
                    <a:ext uri="{9D8B030D-6E8A-4147-A177-3AD203B41FA5}">
                      <a16:colId xmlns="" xmlns:a16="http://schemas.microsoft.com/office/drawing/2014/main" val="20001"/>
                    </a:ext>
                  </a:extLst>
                </a:gridCol>
                <a:gridCol w="1189930">
                  <a:extLst>
                    <a:ext uri="{9D8B030D-6E8A-4147-A177-3AD203B41FA5}">
                      <a16:colId xmlns="" xmlns:a16="http://schemas.microsoft.com/office/drawing/2014/main" val="20002"/>
                    </a:ext>
                  </a:extLst>
                </a:gridCol>
                <a:gridCol w="1189930">
                  <a:extLst>
                    <a:ext uri="{9D8B030D-6E8A-4147-A177-3AD203B41FA5}">
                      <a16:colId xmlns="" xmlns:a16="http://schemas.microsoft.com/office/drawing/2014/main" val="20003"/>
                    </a:ext>
                  </a:extLst>
                </a:gridCol>
              </a:tblGrid>
              <a:tr h="288031">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600" dirty="0">
                          <a:effectLst/>
                        </a:rPr>
                        <a:t>Планирана средства (и</a:t>
                      </a:r>
                      <a:r>
                        <a:rPr lang="en-US" sz="1600" dirty="0" err="1">
                          <a:effectLst/>
                        </a:rPr>
                        <a:t>знос</a:t>
                      </a:r>
                      <a:r>
                        <a:rPr lang="en-US" sz="1600" dirty="0">
                          <a:effectLst/>
                        </a:rPr>
                        <a:t> у </a:t>
                      </a:r>
                      <a:r>
                        <a:rPr lang="en-US" sz="1600" dirty="0" err="1">
                          <a:effectLst/>
                        </a:rPr>
                        <a:t>динарима</a:t>
                      </a:r>
                      <a:r>
                        <a:rPr lang="sr-Cyrl-RS" sz="1600" dirty="0">
                          <a:effectLst/>
                        </a:rPr>
                        <a:t>)</a:t>
                      </a:r>
                      <a:endParaRPr lang="en-US" sz="16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88931">
                <a:tc vMerge="1">
                  <a:txBody>
                    <a:bodyPr/>
                    <a:lstStyle/>
                    <a:p>
                      <a:endParaRPr lang="en-US"/>
                    </a:p>
                  </a:txBody>
                  <a:tcPr/>
                </a:tc>
                <a:tc>
                  <a:txBody>
                    <a:bodyPr/>
                    <a:lstStyle/>
                    <a:p>
                      <a:pPr marL="0" marR="0" algn="ctr">
                        <a:spcBef>
                          <a:spcPts val="0"/>
                        </a:spcBef>
                        <a:spcAft>
                          <a:spcPts val="0"/>
                        </a:spcAft>
                      </a:pPr>
                      <a:r>
                        <a:rPr lang="en-US" sz="1500" dirty="0">
                          <a:effectLst/>
                        </a:rPr>
                        <a:t>2018</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a:effectLst/>
                        </a:rPr>
                        <a:t>2019</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a:effectLst/>
                        </a:rPr>
                        <a:t>2020</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 xmlns:a16="http://schemas.microsoft.com/office/drawing/2014/main" val="10001"/>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1.Изградња и реконструкција </a:t>
                      </a:r>
                      <a:r>
                        <a:rPr lang="sr-Cyrl-RS" sz="1100" baseline="0" dirty="0" smtClean="0">
                          <a:effectLst/>
                          <a:latin typeface="Arial Narrow" pitchFamily="34" charset="0"/>
                          <a:ea typeface="Times New Roman"/>
                          <a:cs typeface="Rod" pitchFamily="49" charset="-79"/>
                        </a:rPr>
                        <a:t> улица,путева и других јавних површина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31.000.000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extLst>
                  <a:ext uri="{0D108BD9-81ED-4DB2-BD59-A6C34878D82A}">
                    <a16:rowId xmlns="" xmlns:a16="http://schemas.microsoft.com/office/drawing/2014/main" val="10002"/>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2.Ново градско гробље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3"/>
                  </a:ext>
                </a:extLst>
              </a:tr>
              <a:tr h="39549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a:t>
                      </a:r>
                      <a:r>
                        <a:rPr lang="en-US" sz="1100" dirty="0" smtClean="0">
                          <a:effectLst/>
                          <a:latin typeface="Arial Narrow" pitchFamily="34" charset="0"/>
                          <a:ea typeface="Times New Roman"/>
                          <a:cs typeface="Rod" pitchFamily="49" charset="-79"/>
                        </a:rPr>
                        <a:t>IV</a:t>
                      </a:r>
                      <a:r>
                        <a:rPr lang="sr-Cyrl-RS" sz="1100" dirty="0" smtClean="0">
                          <a:effectLst/>
                          <a:latin typeface="Arial Narrow" pitchFamily="34" charset="0"/>
                          <a:ea typeface="Times New Roman"/>
                          <a:cs typeface="Rod" pitchFamily="49" charset="-79"/>
                        </a:rPr>
                        <a:t> фаза изградње спортско –фискултурне сале у Уљми</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4"/>
                  </a:ext>
                </a:extLst>
              </a:tr>
              <a:tr h="197745">
                <a:tc>
                  <a:txBody>
                    <a:bodyPr/>
                    <a:lstStyle/>
                    <a:p>
                      <a:pPr marL="0" marR="0">
                        <a:spcBef>
                          <a:spcPts val="0"/>
                        </a:spcBef>
                        <a:spcAft>
                          <a:spcPts val="0"/>
                        </a:spcAft>
                      </a:pPr>
                      <a:r>
                        <a:rPr lang="sr-Cyrl-RS" sz="1100" b="1" dirty="0" smtClean="0">
                          <a:effectLst/>
                          <a:latin typeface="Arial Narrow" pitchFamily="34" charset="0"/>
                          <a:ea typeface="Times New Roman"/>
                          <a:cs typeface="Rod" pitchFamily="49" charset="-79"/>
                        </a:rPr>
                        <a:t>4.Инвестиционо одржавање зграда МЗ (МЗ Влајковац,МЗ Загајица,МЗ Стража,МЗ Гудурица,МЗ Месић)</a:t>
                      </a: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4.000.000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5"/>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5.Инвестиционо одржавање зграда Домова културе у насељеним местима(МЗ Марковац,МЗ Мали Жам)</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900.000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6"/>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6.Месне заједнице,средства самодоприноса (МЗ Шушара,МЗ Уљма,МЗ Павлиш,МЗ Избиште,МЗ Влајковац)</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22.438.000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7"/>
                  </a:ext>
                </a:extLst>
              </a:tr>
              <a:tr h="39549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7.Инвестиционо одржавање објеката за друштвене делатности у насељеним местима (МЗ Куштиљ МЗ Стража)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2.300.000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8"/>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8.</a:t>
                      </a:r>
                      <a:r>
                        <a:rPr lang="sr-Cyrl-RS" sz="1100" baseline="0" dirty="0" smtClean="0">
                          <a:effectLst/>
                          <a:latin typeface="Arial Narrow" pitchFamily="34" charset="0"/>
                          <a:ea typeface="Times New Roman"/>
                          <a:cs typeface="Rod" pitchFamily="49" charset="-79"/>
                        </a:rPr>
                        <a:t> Изградља канализационе мреже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81.641.193</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9"/>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9.Изградња</a:t>
                      </a:r>
                      <a:r>
                        <a:rPr lang="sr-Cyrl-RS" sz="1100" baseline="0" dirty="0" smtClean="0">
                          <a:effectLst/>
                          <a:latin typeface="Arial Narrow" pitchFamily="34" charset="0"/>
                          <a:ea typeface="Times New Roman"/>
                          <a:cs typeface="Rod" pitchFamily="49" charset="-79"/>
                        </a:rPr>
                        <a:t> објекта за трајни смештај напуштених паса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0"/>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10.Капитална одржавања станова и других непокретности у својини</a:t>
                      </a:r>
                      <a:r>
                        <a:rPr lang="sr-Cyrl-RS" sz="1100" baseline="0" dirty="0" smtClean="0">
                          <a:effectLst/>
                          <a:latin typeface="Arial Narrow" pitchFamily="34" charset="0"/>
                          <a:ea typeface="Times New Roman"/>
                          <a:cs typeface="Rod" pitchFamily="49" charset="-79"/>
                        </a:rPr>
                        <a:t> града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1"/>
                  </a:ext>
                </a:extLst>
              </a:tr>
              <a:tr h="395491">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11.Машине и опрема- набавка саобраћајне опреме,административне опреме,електронске опреме и сл.</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13.050.000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2"/>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12.Набавка земљишта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2.500.000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3"/>
                  </a:ext>
                </a:extLst>
              </a:tr>
              <a:tr h="328182">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13.Капитални трансфери другим нивоима власти- основне и средње</a:t>
                      </a:r>
                      <a:r>
                        <a:rPr lang="sr-Cyrl-RS" sz="1100" baseline="0" dirty="0" smtClean="0">
                          <a:effectLst/>
                          <a:latin typeface="Arial Narrow" pitchFamily="34" charset="0"/>
                          <a:ea typeface="Times New Roman"/>
                          <a:cs typeface="Rod" pitchFamily="49" charset="-79"/>
                        </a:rPr>
                        <a:t> образовање</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14.274.880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4"/>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3" name="Title 2"/>
          <p:cNvSpPr>
            <a:spLocks noGrp="1"/>
          </p:cNvSpPr>
          <p:nvPr>
            <p:ph type="title"/>
          </p:nvPr>
        </p:nvSpPr>
        <p:spPr>
          <a:xfrm>
            <a:off x="457200" y="274638"/>
            <a:ext cx="8229600" cy="875082"/>
          </a:xfrm>
        </p:spPr>
        <p:txBody>
          <a:bodyPr>
            <a:noAutofit/>
          </a:bodyPr>
          <a:lstStyle/>
          <a:p>
            <a:r>
              <a:rPr lang="sr-Cyrl-RS" sz="3000" dirty="0"/>
              <a:t>Најважнији капитални пројекти</a:t>
            </a:r>
            <a:endParaRPr lang="en-US" sz="3000" dirty="0"/>
          </a:p>
        </p:txBody>
      </p:sp>
    </p:spTree>
    <p:extLst>
      <p:ext uri="{BB962C8B-B14F-4D97-AF65-F5344CB8AC3E}">
        <p14:creationId xmlns:p14="http://schemas.microsoft.com/office/powerpoint/2010/main" val="217427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6F7CB4A-67E9-4969-9378-2F9471CD2B89}"/>
              </a:ext>
            </a:extLst>
          </p:cNvPr>
          <p:cNvSpPr>
            <a:spLocks noGrp="1"/>
          </p:cNvSpPr>
          <p:nvPr>
            <p:ph type="title"/>
          </p:nvPr>
        </p:nvSpPr>
        <p:spPr>
          <a:xfrm>
            <a:off x="457200" y="274638"/>
            <a:ext cx="8229600" cy="994686"/>
          </a:xfrm>
        </p:spPr>
        <p:txBody>
          <a:bodyPr>
            <a:normAutofit/>
          </a:bodyPr>
          <a:lstStyle/>
          <a:p>
            <a:r>
              <a:rPr lang="sr-Cyrl-RS" sz="2800" dirty="0"/>
              <a:t>Најважнији пројекти</a:t>
            </a:r>
            <a:r>
              <a:rPr lang="sr-Latn-RS" sz="2800" dirty="0"/>
              <a:t> </a:t>
            </a:r>
            <a:r>
              <a:rPr lang="sr-Cyrl-RS" sz="2800" dirty="0"/>
              <a:t>од интереса за локалну заједницу</a:t>
            </a:r>
            <a:endParaRPr lang="en-US" sz="2800" dirty="0"/>
          </a:p>
        </p:txBody>
      </p:sp>
      <p:sp>
        <p:nvSpPr>
          <p:cNvPr id="4" name="Slide Number Placeholder 3">
            <a:extLst>
              <a:ext uri="{FF2B5EF4-FFF2-40B4-BE49-F238E27FC236}">
                <a16:creationId xmlns="" xmlns:a16="http://schemas.microsoft.com/office/drawing/2014/main" id="{D60C8D17-1B6A-44A9-964C-1E30D9DBA61F}"/>
              </a:ext>
            </a:extLst>
          </p:cNvPr>
          <p:cNvSpPr>
            <a:spLocks noGrp="1"/>
          </p:cNvSpPr>
          <p:nvPr>
            <p:ph type="sldNum" sz="quarter" idx="12"/>
          </p:nvPr>
        </p:nvSpPr>
        <p:spPr/>
        <p:txBody>
          <a:bodyPr/>
          <a:lstStyle/>
          <a:p>
            <a:fld id="{75FB0A07-249F-4345-993B-6AB4700608B8}" type="slidenum">
              <a:rPr lang="en-US" smtClean="0"/>
              <a:pPr/>
              <a:t>22</a:t>
            </a:fld>
            <a:endParaRPr lang="en-US"/>
          </a:p>
        </p:txBody>
      </p:sp>
      <p:graphicFrame>
        <p:nvGraphicFramePr>
          <p:cNvPr id="5" name="Content Placeholder 7">
            <a:extLst>
              <a:ext uri="{FF2B5EF4-FFF2-40B4-BE49-F238E27FC236}">
                <a16:creationId xmlns="" xmlns:a16="http://schemas.microsoft.com/office/drawing/2014/main" id="{331EDB91-2BB9-44DA-8764-415DB494F761}"/>
              </a:ext>
            </a:extLst>
          </p:cNvPr>
          <p:cNvGraphicFramePr>
            <a:graphicFrameLocks noGrp="1"/>
          </p:cNvGraphicFramePr>
          <p:nvPr>
            <p:ph idx="1"/>
            <p:extLst>
              <p:ext uri="{D42A27DB-BD31-4B8C-83A1-F6EECF244321}">
                <p14:modId xmlns:p14="http://schemas.microsoft.com/office/powerpoint/2010/main" val="503704255"/>
              </p:ext>
            </p:extLst>
          </p:nvPr>
        </p:nvGraphicFramePr>
        <p:xfrm>
          <a:off x="457200" y="1340768"/>
          <a:ext cx="7751203" cy="5015577"/>
        </p:xfrm>
        <a:graphic>
          <a:graphicData uri="http://schemas.openxmlformats.org/drawingml/2006/table">
            <a:tbl>
              <a:tblPr firstRow="1" firstCol="1" bandRow="1">
                <a:tableStyleId>{BDBED569-4797-4DF1-A0F4-6AAB3CD982D8}</a:tableStyleId>
              </a:tblPr>
              <a:tblGrid>
                <a:gridCol w="4294520">
                  <a:extLst>
                    <a:ext uri="{9D8B030D-6E8A-4147-A177-3AD203B41FA5}">
                      <a16:colId xmlns="" xmlns:a16="http://schemas.microsoft.com/office/drawing/2014/main" val="20000"/>
                    </a:ext>
                  </a:extLst>
                </a:gridCol>
                <a:gridCol w="1016905">
                  <a:extLst>
                    <a:ext uri="{9D8B030D-6E8A-4147-A177-3AD203B41FA5}">
                      <a16:colId xmlns="" xmlns:a16="http://schemas.microsoft.com/office/drawing/2014/main" val="20001"/>
                    </a:ext>
                  </a:extLst>
                </a:gridCol>
                <a:gridCol w="1219889">
                  <a:extLst>
                    <a:ext uri="{9D8B030D-6E8A-4147-A177-3AD203B41FA5}">
                      <a16:colId xmlns="" xmlns:a16="http://schemas.microsoft.com/office/drawing/2014/main" val="20002"/>
                    </a:ext>
                  </a:extLst>
                </a:gridCol>
                <a:gridCol w="1219889">
                  <a:extLst>
                    <a:ext uri="{9D8B030D-6E8A-4147-A177-3AD203B41FA5}">
                      <a16:colId xmlns="" xmlns:a16="http://schemas.microsoft.com/office/drawing/2014/main" val="20003"/>
                    </a:ext>
                  </a:extLst>
                </a:gridCol>
              </a:tblGrid>
              <a:tr h="518011">
                <a:tc rowSpan="2">
                  <a:txBody>
                    <a:bodyPr/>
                    <a:lstStyle/>
                    <a:p>
                      <a:pPr marL="0" marR="0" algn="ctr">
                        <a:spcBef>
                          <a:spcPts val="0"/>
                        </a:spcBef>
                        <a:spcAft>
                          <a:spcPts val="0"/>
                        </a:spcAft>
                      </a:pPr>
                      <a:r>
                        <a:rPr lang="sr-Cyrl-RS" sz="1600" dirty="0">
                          <a:effectLst/>
                        </a:rPr>
                        <a:t>Назив пројекта</a:t>
                      </a:r>
                      <a:endParaRPr lang="en-US" sz="1600" dirty="0">
                        <a:effectLst/>
                        <a:latin typeface="Calibri" panose="020F0502020204030204" pitchFamily="34" charset="0"/>
                        <a:ea typeface="Times New Roman"/>
                        <a:cs typeface="Calibri" panose="020F0502020204030204" pitchFamily="34" charset="0"/>
                      </a:endParaRPr>
                    </a:p>
                  </a:txBody>
                  <a:tcPr marL="68580" marR="68580" marT="0" marB="0" anchor="ctr"/>
                </a:tc>
                <a:tc gridSpan="3">
                  <a:txBody>
                    <a:bodyPr/>
                    <a:lstStyle/>
                    <a:p>
                      <a:pPr marL="0" marR="0" algn="ctr">
                        <a:spcBef>
                          <a:spcPts val="0"/>
                        </a:spcBef>
                        <a:spcAft>
                          <a:spcPts val="0"/>
                        </a:spcAft>
                      </a:pPr>
                      <a:r>
                        <a:rPr lang="en-US" sz="1600" dirty="0">
                          <a:effectLst/>
                        </a:rPr>
                        <a:t> </a:t>
                      </a:r>
                      <a:r>
                        <a:rPr lang="sr-Cyrl-RS" sz="1600" dirty="0">
                          <a:effectLst/>
                        </a:rPr>
                        <a:t>Планирана средства (и</a:t>
                      </a:r>
                      <a:r>
                        <a:rPr lang="en-US" sz="1600" dirty="0" err="1">
                          <a:effectLst/>
                        </a:rPr>
                        <a:t>знос</a:t>
                      </a:r>
                      <a:r>
                        <a:rPr lang="en-US" sz="1600" dirty="0">
                          <a:effectLst/>
                        </a:rPr>
                        <a:t> у </a:t>
                      </a:r>
                      <a:r>
                        <a:rPr lang="en-US" sz="1600" dirty="0" err="1">
                          <a:effectLst/>
                        </a:rPr>
                        <a:t>динарима</a:t>
                      </a:r>
                      <a:r>
                        <a:rPr lang="sr-Cyrl-RS" sz="1600" dirty="0">
                          <a:effectLst/>
                        </a:rPr>
                        <a:t>)</a:t>
                      </a:r>
                      <a:endParaRPr lang="en-US" sz="1600" dirty="0">
                        <a:effectLst/>
                        <a:latin typeface="Times New Roman"/>
                        <a:ea typeface="Times New Roman"/>
                      </a:endParaRPr>
                    </a:p>
                  </a:txBody>
                  <a:tcPr marL="68580" marR="68580" marT="0" marB="0" anchor="b"/>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0000"/>
                  </a:ext>
                </a:extLst>
              </a:tr>
              <a:tr h="280862">
                <a:tc vMerge="1">
                  <a:txBody>
                    <a:bodyPr/>
                    <a:lstStyle/>
                    <a:p>
                      <a:endParaRPr lang="en-US"/>
                    </a:p>
                  </a:txBody>
                  <a:tcPr/>
                </a:tc>
                <a:tc>
                  <a:txBody>
                    <a:bodyPr/>
                    <a:lstStyle/>
                    <a:p>
                      <a:pPr marL="0" marR="0" algn="ctr">
                        <a:spcBef>
                          <a:spcPts val="0"/>
                        </a:spcBef>
                        <a:spcAft>
                          <a:spcPts val="0"/>
                        </a:spcAft>
                      </a:pPr>
                      <a:r>
                        <a:rPr lang="en-US" sz="1500" dirty="0">
                          <a:effectLst/>
                        </a:rPr>
                        <a:t>2018</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a:effectLst/>
                        </a:rPr>
                        <a:t>2019</a:t>
                      </a:r>
                      <a:endParaRPr lang="en-US" sz="1500" b="1" i="0" dirty="0">
                        <a:solidFill>
                          <a:schemeClr val="bg1"/>
                        </a:solidFill>
                        <a:effectLst/>
                        <a:latin typeface="Times New Roman"/>
                        <a:ea typeface="Times New Roman"/>
                      </a:endParaRPr>
                    </a:p>
                  </a:txBody>
                  <a:tcPr marL="68580" marR="68580" marT="0" marB="0" anchor="b"/>
                </a:tc>
                <a:tc>
                  <a:txBody>
                    <a:bodyPr/>
                    <a:lstStyle/>
                    <a:p>
                      <a:pPr marL="0" marR="0" algn="ctr">
                        <a:spcBef>
                          <a:spcPts val="0"/>
                        </a:spcBef>
                        <a:spcAft>
                          <a:spcPts val="0"/>
                        </a:spcAft>
                      </a:pPr>
                      <a:r>
                        <a:rPr lang="en-US" sz="1500" dirty="0">
                          <a:effectLst/>
                        </a:rPr>
                        <a:t>2020</a:t>
                      </a:r>
                      <a:endParaRPr lang="en-US" sz="1500" b="1" i="0" dirty="0">
                        <a:solidFill>
                          <a:schemeClr val="bg1"/>
                        </a:solidFill>
                        <a:effectLst/>
                        <a:latin typeface="Times New Roman"/>
                        <a:ea typeface="Times New Roman"/>
                      </a:endParaRPr>
                    </a:p>
                  </a:txBody>
                  <a:tcPr marL="68580" marR="68580" marT="0" marB="0" anchor="b"/>
                </a:tc>
                <a:extLst>
                  <a:ext uri="{0D108BD9-81ED-4DB2-BD59-A6C34878D82A}">
                    <a16:rowId xmlns="" xmlns:a16="http://schemas.microsoft.com/office/drawing/2014/main" val="10001"/>
                  </a:ext>
                </a:extLst>
              </a:tr>
              <a:tr h="31901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1.</a:t>
                      </a:r>
                      <a:r>
                        <a:rPr lang="sr-Cyrl-RS" sz="1100" baseline="0" dirty="0" smtClean="0">
                          <a:effectLst/>
                          <a:latin typeface="Arial Narrow" pitchFamily="34" charset="0"/>
                          <a:ea typeface="Times New Roman"/>
                          <a:cs typeface="Rod" pitchFamily="49" charset="-79"/>
                        </a:rPr>
                        <a:t> Индустријска зона север,</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5.000.000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2"/>
                  </a:ext>
                </a:extLst>
              </a:tr>
              <a:tr h="31901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2. Канализација Павлиш</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solidFill>
                            <a:schemeClr val="tx1"/>
                          </a:solidFill>
                          <a:effectLst/>
                          <a:latin typeface="Times New Roman"/>
                          <a:ea typeface="Times New Roman"/>
                        </a:rPr>
                        <a:t>335.687.000</a:t>
                      </a:r>
                      <a:endParaRPr lang="en-US" sz="1100" dirty="0">
                        <a:solidFill>
                          <a:schemeClr val="tx1"/>
                        </a:solidFill>
                        <a:effectLst/>
                        <a:latin typeface="Times New Roman"/>
                        <a:ea typeface="Times New Roman"/>
                      </a:endParaRPr>
                    </a:p>
                  </a:txBody>
                  <a:tcPr marL="68580" marR="68580" marT="0" marB="0" anchor="ctr"/>
                </a:tc>
                <a:extLst>
                  <a:ext uri="{0D108BD9-81ED-4DB2-BD59-A6C34878D82A}">
                    <a16:rowId xmlns="" xmlns:a16="http://schemas.microsoft.com/office/drawing/2014/main" val="10003"/>
                  </a:ext>
                </a:extLst>
              </a:tr>
              <a:tr h="384446">
                <a:tc>
                  <a:txBody>
                    <a:bodyPr/>
                    <a:lstStyle/>
                    <a:p>
                      <a:pPr marL="0" marR="0">
                        <a:spcBef>
                          <a:spcPts val="0"/>
                        </a:spcBef>
                        <a:spcAft>
                          <a:spcPts val="0"/>
                        </a:spcAft>
                      </a:pPr>
                      <a:r>
                        <a:rPr lang="sr-Cyrl-RS" sz="1100" dirty="0" smtClean="0">
                          <a:effectLst/>
                          <a:latin typeface="Arial Narrow" pitchFamily="34" charset="0"/>
                          <a:ea typeface="Times New Roman"/>
                          <a:cs typeface="Rod" pitchFamily="49" charset="-79"/>
                        </a:rPr>
                        <a:t>3. Изградња Новог гробља</a:t>
                      </a: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20.000.000</a:t>
                      </a: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r>
                        <a:rPr lang="sr-Cyrl-RS" sz="1100" dirty="0" smtClean="0">
                          <a:effectLst/>
                          <a:latin typeface="Times New Roman"/>
                          <a:ea typeface="Times New Roman"/>
                        </a:rPr>
                        <a:t>8.000.000</a:t>
                      </a: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4"/>
                  </a:ext>
                </a:extLst>
              </a:tr>
              <a:tr h="192222">
                <a:tc>
                  <a:txBody>
                    <a:bodyPr/>
                    <a:lstStyle/>
                    <a:p>
                      <a:pPr marL="0" marR="0">
                        <a:spcBef>
                          <a:spcPts val="0"/>
                        </a:spcBef>
                        <a:spcAft>
                          <a:spcPts val="0"/>
                        </a:spcAft>
                      </a:pPr>
                      <a:endParaRPr lang="en-US" sz="1100" b="1"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5"/>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6"/>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7"/>
                  </a:ext>
                </a:extLst>
              </a:tr>
              <a:tr h="38444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8"/>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09"/>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0"/>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1"/>
                  </a:ext>
                </a:extLst>
              </a:tr>
              <a:tr h="38444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2"/>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3"/>
                  </a:ext>
                </a:extLst>
              </a:tr>
              <a:tr h="319016">
                <a:tc>
                  <a:txBody>
                    <a:bodyPr/>
                    <a:lstStyle/>
                    <a:p>
                      <a:pPr marL="0" marR="0">
                        <a:spcBef>
                          <a:spcPts val="0"/>
                        </a:spcBef>
                        <a:spcAft>
                          <a:spcPts val="0"/>
                        </a:spcAft>
                      </a:pPr>
                      <a:endParaRPr lang="en-US" sz="1100" dirty="0">
                        <a:effectLst/>
                        <a:latin typeface="Arial Narrow" pitchFamily="34" charset="0"/>
                        <a:ea typeface="Times New Roman"/>
                        <a:cs typeface="Rod" pitchFamily="49" charset="-79"/>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tc>
                  <a:txBody>
                    <a:bodyPr/>
                    <a:lstStyle/>
                    <a:p>
                      <a:pPr marL="0" marR="0" algn="r">
                        <a:spcBef>
                          <a:spcPts val="0"/>
                        </a:spcBef>
                        <a:spcAft>
                          <a:spcPts val="0"/>
                        </a:spcAft>
                      </a:pPr>
                      <a:endParaRPr lang="en-US" sz="1100" dirty="0">
                        <a:effectLst/>
                        <a:latin typeface="Times New Roman"/>
                        <a:ea typeface="Times New Roman"/>
                      </a:endParaRPr>
                    </a:p>
                  </a:txBody>
                  <a:tcPr marL="68580" marR="68580" marT="0" marB="0" anchor="ctr"/>
                </a:tc>
                <a:extLst>
                  <a:ext uri="{0D108BD9-81ED-4DB2-BD59-A6C34878D82A}">
                    <a16:rowId xmlns="" xmlns:a16="http://schemas.microsoft.com/office/drawing/2014/main" val="10014"/>
                  </a:ext>
                </a:extLst>
              </a:tr>
            </a:tbl>
          </a:graphicData>
        </a:graphic>
      </p:graphicFrame>
    </p:spTree>
    <p:extLst>
      <p:ext uri="{BB962C8B-B14F-4D97-AF65-F5344CB8AC3E}">
        <p14:creationId xmlns:p14="http://schemas.microsoft.com/office/powerpoint/2010/main" val="33207943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dirty="0"/>
              <a:t>На крају желимо да Вам се захвалимо што сте издвојили време за читање ове презентације буџета. </a:t>
            </a:r>
          </a:p>
          <a:p>
            <a:pPr marL="0" indent="0" algn="just">
              <a:buNone/>
            </a:pPr>
            <a:r>
              <a:rPr lang="sr-Cyrl-RS" dirty="0" smtClean="0"/>
              <a:t>Уколико </a:t>
            </a:r>
            <a:r>
              <a:rPr lang="sr-Cyrl-RS" dirty="0"/>
              <a:t>сте заинтересовани да сагледате у целини Одлуку о буџету </a:t>
            </a:r>
            <a:r>
              <a:rPr lang="sr-Cyrl-RS" dirty="0" smtClean="0"/>
              <a:t>града Вршца</a:t>
            </a:r>
            <a:r>
              <a:rPr lang="sr-Cyrl-RS" dirty="0" smtClean="0">
                <a:solidFill>
                  <a:srgbClr val="FF0000"/>
                </a:solidFill>
              </a:rPr>
              <a:t> </a:t>
            </a:r>
            <a:r>
              <a:rPr lang="sr-Cyrl-RS" dirty="0"/>
              <a:t>за </a:t>
            </a:r>
            <a:r>
              <a:rPr lang="sr-Cyrl-RS" dirty="0" smtClean="0"/>
              <a:t>201</a:t>
            </a:r>
            <a:r>
              <a:rPr lang="sr-Latn-RS" dirty="0" smtClean="0"/>
              <a:t>9</a:t>
            </a:r>
            <a:r>
              <a:rPr lang="sr-Cyrl-RS" dirty="0" smtClean="0"/>
              <a:t>. </a:t>
            </a:r>
            <a:r>
              <a:rPr lang="sr-Cyrl-RS" dirty="0"/>
              <a:t>годину, исту можете преузети на следећем линку интернет странице градске управе: </a:t>
            </a:r>
            <a:r>
              <a:rPr lang="sr-Cyrl-RS" dirty="0">
                <a:solidFill>
                  <a:srgbClr val="FF0000"/>
                </a:solidFill>
              </a:rPr>
              <a:t> </a:t>
            </a:r>
            <a:r>
              <a:rPr lang="sr-Cyrl-RS" dirty="0" smtClean="0">
                <a:solidFill>
                  <a:srgbClr val="FF0000"/>
                </a:solidFill>
              </a:rPr>
              <a:t>   </a:t>
            </a:r>
            <a:endParaRPr lang="en-US" dirty="0">
              <a:solidFill>
                <a:srgbClr val="FF0000"/>
              </a:solidFill>
            </a:endParaRPr>
          </a:p>
          <a:p>
            <a:pPr marL="0" indent="0">
              <a:buNone/>
            </a:pPr>
            <a:r>
              <a:rPr lang="en-US" sz="2400" dirty="0">
                <a:hlinkClick r:id="rId2"/>
              </a:rPr>
              <a:t>http://www.vrsac.com/docs/sluzbeni_list/2018/sluzbeni%20list%20grada%20br%2015-2018.pdf</a:t>
            </a:r>
            <a:endParaRPr lang="en-US" sz="2400" dirty="0"/>
          </a:p>
        </p:txBody>
      </p:sp>
      <p:sp>
        <p:nvSpPr>
          <p:cNvPr id="4" name="Slide Number Placeholder 3">
            <a:extLst>
              <a:ext uri="{FF2B5EF4-FFF2-40B4-BE49-F238E27FC236}">
                <a16:creationId xmlns="" xmlns:a16="http://schemas.microsoft.com/office/drawing/2014/main" id="{98AE72C1-4469-43B7-B387-2085293C7666}"/>
              </a:ext>
            </a:extLst>
          </p:cNvPr>
          <p:cNvSpPr>
            <a:spLocks noGrp="1"/>
          </p:cNvSpPr>
          <p:nvPr>
            <p:ph type="sldNum" sz="quarter" idx="12"/>
          </p:nvPr>
        </p:nvSpPr>
        <p:spPr/>
        <p:txBody>
          <a:bodyPr/>
          <a:lstStyle/>
          <a:p>
            <a:fld id="{75FB0A07-249F-4345-993B-6AB4700608B8}" type="slidenum">
              <a:rPr lang="en-US" smtClean="0"/>
              <a:pPr/>
              <a:t>23</a:t>
            </a:fld>
            <a:endParaRPr lang="en-US"/>
          </a:p>
        </p:txBody>
      </p:sp>
    </p:spTree>
    <p:extLst>
      <p:ext uri="{BB962C8B-B14F-4D97-AF65-F5344CB8AC3E}">
        <p14:creationId xmlns:p14="http://schemas.microsoft.com/office/powerpoint/2010/main" val="1312768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2667000"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4801314"/>
          </a:xfrm>
          <a:prstGeom prst="rect">
            <a:avLst/>
          </a:prstGeom>
          <a:noFill/>
        </p:spPr>
        <p:txBody>
          <a:bodyPr wrap="square" rtlCol="0">
            <a:spAutoFit/>
          </a:bodyPr>
          <a:lstStyle/>
          <a:p>
            <a:pPr marL="342900" indent="-342900">
              <a:buFont typeface="+mj-lt"/>
              <a:buAutoNum type="arabicPeriod"/>
            </a:pPr>
            <a:r>
              <a:rPr lang="sr-Cyrl-RS" dirty="0"/>
              <a:t>Увод</a:t>
            </a:r>
          </a:p>
          <a:p>
            <a:pPr marL="342900" indent="-342900">
              <a:buFont typeface="+mj-lt"/>
              <a:buAutoNum type="arabicPeriod"/>
            </a:pPr>
            <a:r>
              <a:rPr lang="sr-Cyrl-RS" dirty="0"/>
              <a:t>Ко се финансира из буџета?</a:t>
            </a:r>
          </a:p>
          <a:p>
            <a:pPr marL="342900" indent="-342900">
              <a:buFont typeface="+mj-lt"/>
              <a:buAutoNum type="arabicPeriod"/>
            </a:pPr>
            <a:r>
              <a:rPr lang="sr-Cyrl-RS" dirty="0"/>
              <a:t>Како настаје буџет града</a:t>
            </a:r>
            <a:r>
              <a:rPr lang="en-US" dirty="0"/>
              <a:t>?</a:t>
            </a:r>
            <a:endParaRPr lang="sr-Cyrl-RS" dirty="0"/>
          </a:p>
          <a:p>
            <a:pPr marL="742950" lvl="1" indent="-285750">
              <a:buFont typeface="Arial" pitchFamily="34" charset="0"/>
              <a:buChar char="•"/>
            </a:pPr>
            <a:r>
              <a:rPr lang="sr-Cyrl-RS" dirty="0"/>
              <a:t>Појам буџета</a:t>
            </a:r>
          </a:p>
          <a:p>
            <a:pPr marL="800100" lvl="1" indent="-342900">
              <a:buFont typeface="Arial" pitchFamily="34" charset="0"/>
              <a:buChar char="•"/>
            </a:pPr>
            <a:r>
              <a:rPr lang="sr-Cyrl-RS" dirty="0"/>
              <a:t>Ко учествује у изради буџета</a:t>
            </a:r>
            <a:r>
              <a:rPr lang="en-US" dirty="0"/>
              <a:t>?</a:t>
            </a:r>
            <a:endParaRPr lang="sr-Cyrl-RS" dirty="0"/>
          </a:p>
          <a:p>
            <a:pPr marL="800100" lvl="1" indent="-342900">
              <a:buFont typeface="Arial" pitchFamily="34" charset="0"/>
              <a:buChar char="•"/>
            </a:pPr>
            <a:r>
              <a:rPr lang="sr-Cyrl-RS" dirty="0"/>
              <a:t>На основу чега се доноси буџет</a:t>
            </a:r>
            <a:r>
              <a:rPr lang="en-US" dirty="0"/>
              <a:t>?</a:t>
            </a:r>
            <a:endParaRPr lang="sr-Cyrl-RS" dirty="0"/>
          </a:p>
          <a:p>
            <a:pPr marL="342900" indent="-342900">
              <a:buFont typeface="+mj-lt"/>
              <a:buAutoNum type="arabicPeriod"/>
            </a:pPr>
            <a:r>
              <a:rPr lang="sr-Cyrl-RS" dirty="0"/>
              <a:t>Како се пуни градска каса?</a:t>
            </a:r>
          </a:p>
          <a:p>
            <a:pPr marL="742950" lvl="1" indent="-285750">
              <a:buFont typeface="Arial" panose="020B0604020202020204" pitchFamily="34" charset="0"/>
              <a:buChar char="•"/>
            </a:pPr>
            <a:r>
              <a:rPr lang="sr-Cyrl-RS" dirty="0"/>
              <a:t>Шта су приходи и примања буџета?</a:t>
            </a:r>
          </a:p>
          <a:p>
            <a:pPr marL="742950" lvl="1" indent="-285750">
              <a:buFont typeface="Arial" panose="020B0604020202020204" pitchFamily="34" charset="0"/>
              <a:buChar char="•"/>
            </a:pPr>
            <a:r>
              <a:rPr lang="sr-Cyrl-RS" dirty="0"/>
              <a:t>Структура прихода и примања</a:t>
            </a:r>
            <a:endParaRPr lang="en-US" dirty="0"/>
          </a:p>
          <a:p>
            <a:pPr marL="742950" lvl="1" indent="-285750">
              <a:buFont typeface="Arial" panose="020B0604020202020204" pitchFamily="34" charset="0"/>
              <a:buChar char="•"/>
            </a:pPr>
            <a:r>
              <a:rPr lang="sr-Cyrl-RS" dirty="0"/>
              <a:t>Шта се променило у односу на </a:t>
            </a:r>
            <a:r>
              <a:rPr lang="sr-Cyrl-RS" dirty="0" smtClean="0"/>
              <a:t>2018. </a:t>
            </a:r>
            <a:r>
              <a:rPr lang="sr-Cyrl-RS" dirty="0"/>
              <a:t>годину?</a:t>
            </a:r>
          </a:p>
          <a:p>
            <a:pPr marL="342900" indent="-342900">
              <a:buFont typeface="+mj-lt"/>
              <a:buAutoNum type="arabicPeriod"/>
            </a:pPr>
            <a:r>
              <a:rPr lang="sr-Cyrl-RS" dirty="0"/>
              <a:t>На шта се троше јавна средства</a:t>
            </a:r>
            <a:r>
              <a:rPr lang="en-US" dirty="0"/>
              <a:t>?</a:t>
            </a:r>
            <a:endParaRPr lang="sr-Cyrl-RS" dirty="0"/>
          </a:p>
          <a:p>
            <a:pPr marL="742950" lvl="1" indent="-285750">
              <a:buFont typeface="Arial" panose="020B0604020202020204" pitchFamily="34" charset="0"/>
              <a:buChar char="•"/>
            </a:pPr>
            <a:r>
              <a:rPr lang="ru-RU" dirty="0"/>
              <a:t>Шта су расходи и издаци буџета?</a:t>
            </a:r>
            <a:endParaRPr lang="sr-Cyrl-RS" dirty="0"/>
          </a:p>
          <a:p>
            <a:pPr marL="742950" lvl="1" indent="-285750">
              <a:buFont typeface="Arial" panose="020B0604020202020204" pitchFamily="34" charset="0"/>
              <a:buChar char="•"/>
            </a:pPr>
            <a:r>
              <a:rPr lang="sr-Cyrl-RS" dirty="0"/>
              <a:t>Структура расхода и издатака</a:t>
            </a:r>
          </a:p>
          <a:p>
            <a:pPr marL="742950" lvl="1" indent="-285750">
              <a:buFont typeface="Arial" panose="020B0604020202020204" pitchFamily="34" charset="0"/>
              <a:buChar char="•"/>
            </a:pPr>
            <a:r>
              <a:rPr lang="sr-Cyrl-RS" dirty="0" smtClean="0"/>
              <a:t>Расходи </a:t>
            </a:r>
            <a:r>
              <a:rPr lang="sr-Cyrl-RS" dirty="0"/>
              <a:t>буџета по програмима</a:t>
            </a:r>
          </a:p>
          <a:p>
            <a:pPr marL="742950" lvl="1" indent="-285750">
              <a:buFont typeface="Arial" panose="020B0604020202020204" pitchFamily="34" charset="0"/>
              <a:buChar char="•"/>
            </a:pPr>
            <a:r>
              <a:rPr lang="sr-Cyrl-RS" dirty="0"/>
              <a:t>Расходи буџета расподељени по буџетским корисницима</a:t>
            </a:r>
          </a:p>
          <a:p>
            <a:pPr marL="742950" lvl="1" indent="-285750">
              <a:buFont typeface="Arial" panose="020B0604020202020204" pitchFamily="34" charset="0"/>
              <a:buChar char="•"/>
            </a:pPr>
            <a:r>
              <a:rPr lang="sr-Cyrl-RS" dirty="0"/>
              <a:t>Најважнији капитални пројекти</a:t>
            </a:r>
          </a:p>
          <a:p>
            <a:pPr marL="742950" lvl="1" indent="-285750">
              <a:buFont typeface="Arial" panose="020B0604020202020204" pitchFamily="34" charset="0"/>
              <a:buChar char="•"/>
            </a:pPr>
            <a:r>
              <a:rPr lang="sr-Cyrl-RS" dirty="0"/>
              <a:t>Најважнији пројекти</a:t>
            </a:r>
            <a:r>
              <a:rPr lang="sr-Latn-RS" dirty="0"/>
              <a:t> </a:t>
            </a:r>
            <a:r>
              <a:rPr lang="sr-Cyrl-RS" dirty="0"/>
              <a:t>од интереса за локалну заједницу</a:t>
            </a:r>
          </a:p>
        </p:txBody>
      </p:sp>
      <p:sp>
        <p:nvSpPr>
          <p:cNvPr id="11" name="Slide Number Placeholder 10"/>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3137890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
        <p:nvSpPr>
          <p:cNvPr id="3" name="TextBox 2"/>
          <p:cNvSpPr txBox="1"/>
          <p:nvPr/>
        </p:nvSpPr>
        <p:spPr>
          <a:xfrm>
            <a:off x="381000" y="352603"/>
            <a:ext cx="8382000" cy="6186309"/>
          </a:xfrm>
          <a:prstGeom prst="rect">
            <a:avLst/>
          </a:prstGeom>
          <a:noFill/>
        </p:spPr>
        <p:txBody>
          <a:bodyPr wrap="square" rtlCol="0">
            <a:spAutoFit/>
          </a:bodyPr>
          <a:lstStyle/>
          <a:p>
            <a:r>
              <a:rPr lang="sr-Cyrl-RS" dirty="0"/>
              <a:t>	</a:t>
            </a:r>
            <a:r>
              <a:rPr lang="sr-Cyrl-RS" b="1" dirty="0"/>
              <a:t>Драги суграђани и </a:t>
            </a:r>
            <a:r>
              <a:rPr lang="sr-Cyrl-RS" b="1" dirty="0" err="1"/>
              <a:t>суграђанке</a:t>
            </a:r>
            <a:r>
              <a:rPr lang="sr-Cyrl-RS" b="1" dirty="0"/>
              <a:t>,</a:t>
            </a:r>
          </a:p>
          <a:p>
            <a:endParaRPr lang="en-US" dirty="0"/>
          </a:p>
          <a:p>
            <a:pPr algn="just"/>
            <a:r>
              <a:rPr lang="sr-Cyrl-RS" dirty="0"/>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endParaRPr lang="en-US" dirty="0"/>
          </a:p>
          <a:p>
            <a:pPr algn="just"/>
            <a:r>
              <a:rPr lang="sr-Cyrl-RS" dirty="0"/>
              <a:t>	Грађански буџет представља сажет и јасан приказ Одлуке о буџету града</a:t>
            </a:r>
            <a:r>
              <a:rPr lang="sr-Latn-RS" dirty="0">
                <a:solidFill>
                  <a:srgbClr val="FF0000"/>
                </a:solidFill>
              </a:rPr>
              <a:t> </a:t>
            </a:r>
            <a:r>
              <a:rPr lang="sr-Cyrl-RS" dirty="0" smtClean="0">
                <a:solidFill>
                  <a:srgbClr val="FF0000"/>
                </a:solidFill>
              </a:rPr>
              <a:t>Вршца </a:t>
            </a:r>
            <a:r>
              <a:rPr lang="sr-Cyrl-RS" dirty="0" smtClean="0"/>
              <a:t>за 2019. </a:t>
            </a:r>
            <a:r>
              <a:rPr lang="sr-Cyrl-RS" dirty="0"/>
              <a:t>годину, која је по својој форми веома обимна и тешка за разумевање због специфичних појмова и класификација које је чине. </a:t>
            </a:r>
          </a:p>
          <a:p>
            <a:endParaRPr lang="en-US" dirty="0"/>
          </a:p>
          <a:p>
            <a:pPr algn="just"/>
            <a:r>
              <a:rPr lang="sr-Cyrl-RS" dirty="0"/>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града, као и о начину планирања, расподеле и трошења буџетских средстава.</a:t>
            </a:r>
          </a:p>
          <a:p>
            <a:endParaRPr lang="en-US" dirty="0"/>
          </a:p>
          <a:p>
            <a:pPr algn="just"/>
            <a:r>
              <a:rPr lang="sr-Cyrl-RS" dirty="0"/>
              <a:t>	</a:t>
            </a:r>
            <a:r>
              <a:rPr lang="ru-RU" dirty="0"/>
              <a:t>Кроз овај транспарентан приступ настојимо да унапредимо разумевање и интересовање наших суграђана за локалне финансије, а у перспективи очекујемо и сарадњу локалне самоуправе и житеља </a:t>
            </a:r>
            <a:r>
              <a:rPr lang="ru-RU" dirty="0" smtClean="0"/>
              <a:t>Вршца </a:t>
            </a:r>
            <a:r>
              <a:rPr lang="ru-RU" dirty="0"/>
              <a:t>у заједничком постављању циљева, дефинисању приоритета и планирању развоја нашег </a:t>
            </a:r>
            <a:r>
              <a:rPr lang="ru-RU" dirty="0" smtClean="0"/>
              <a:t>града</a:t>
            </a:r>
          </a:p>
          <a:p>
            <a:pPr algn="just"/>
            <a:endParaRPr lang="ru-RU" dirty="0" smtClean="0"/>
          </a:p>
          <a:p>
            <a:pPr algn="just"/>
            <a:r>
              <a:rPr lang="ru-RU" dirty="0"/>
              <a:t> </a:t>
            </a:r>
            <a:r>
              <a:rPr lang="ru-RU" dirty="0" smtClean="0"/>
              <a:t>                                                                                        </a:t>
            </a:r>
            <a:r>
              <a:rPr lang="sr-Cyrl-RS" dirty="0" smtClean="0"/>
              <a:t>Градоначелница</a:t>
            </a:r>
          </a:p>
          <a:p>
            <a:pPr algn="just"/>
            <a:r>
              <a:rPr lang="sr-Cyrl-RS" dirty="0"/>
              <a:t> </a:t>
            </a:r>
            <a:r>
              <a:rPr lang="sr-Cyrl-RS" dirty="0" smtClean="0"/>
              <a:t>                                                                                       Драгана Митровић</a:t>
            </a:r>
            <a:endParaRPr lang="en-US" dirty="0"/>
          </a:p>
        </p:txBody>
      </p:sp>
    </p:spTree>
    <p:extLst>
      <p:ext uri="{BB962C8B-B14F-4D97-AF65-F5344CB8AC3E}">
        <p14:creationId xmlns:p14="http://schemas.microsoft.com/office/powerpoint/2010/main" val="1496834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D340D4-8AC3-4CCC-95D2-3C70E56EB850}"/>
              </a:ext>
            </a:extLst>
          </p:cNvPr>
          <p:cNvSpPr>
            <a:spLocks noGrp="1"/>
          </p:cNvSpPr>
          <p:nvPr>
            <p:ph type="title"/>
          </p:nvPr>
        </p:nvSpPr>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 xmlns:a16="http://schemas.microsoft.com/office/drawing/2014/main" id="{ACD7D842-73B9-40A3-ABB2-C428EB32B533}"/>
              </a:ext>
            </a:extLst>
          </p:cNvPr>
          <p:cNvSpPr>
            <a:spLocks noGrp="1"/>
          </p:cNvSpPr>
          <p:nvPr>
            <p:ph type="sldNum" sz="quarter" idx="12"/>
          </p:nvPr>
        </p:nvSpPr>
        <p:spPr/>
        <p:txBody>
          <a:bodyPr/>
          <a:lstStyle/>
          <a:p>
            <a:fld id="{B6F15528-21DE-4FAA-801E-634DDDAF4B2B}" type="slidenum">
              <a:rPr lang="en-US" smtClean="0"/>
              <a:pPr/>
              <a:t>5</a:t>
            </a:fld>
            <a:endParaRPr lang="en-US"/>
          </a:p>
        </p:txBody>
      </p:sp>
      <p:sp>
        <p:nvSpPr>
          <p:cNvPr id="6" name="Rectangle 3">
            <a:extLst>
              <a:ext uri="{FF2B5EF4-FFF2-40B4-BE49-F238E27FC236}">
                <a16:creationId xmlns="" xmlns:a16="http://schemas.microsoft.com/office/drawing/2014/main" id="{E8E6BB9E-9E63-4256-A299-A33CF3B2B58A}"/>
              </a:ext>
            </a:extLst>
          </p:cNvPr>
          <p:cNvSpPr txBox="1">
            <a:spLocks noChangeArrowheads="1"/>
          </p:cNvSpPr>
          <p:nvPr/>
        </p:nvSpPr>
        <p:spPr>
          <a:xfrm>
            <a:off x="457200" y="1520825"/>
            <a:ext cx="4038600" cy="255624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Calibri" panose="020F0502020204030204" pitchFamily="34" charset="0"/>
                <a:cs typeface="Calibri" panose="020F0502020204030204" pitchFamily="34" charset="0"/>
              </a:rPr>
              <a:t>Директни корисници буџетских средстава:</a:t>
            </a:r>
          </a:p>
          <a:p>
            <a:pPr marL="0" indent="6350" defTabSz="209550">
              <a:buFontTx/>
              <a:buNone/>
            </a:pPr>
            <a:r>
              <a:rPr lang="ru-RU" altLang="en-US" sz="1700" dirty="0">
                <a:latin typeface="Calibri" panose="020F0502020204030204" pitchFamily="34" charset="0"/>
                <a:cs typeface="Calibri" panose="020F0502020204030204" pitchFamily="34" charset="0"/>
              </a:rPr>
              <a:t>	- Скупштина града</a:t>
            </a:r>
          </a:p>
          <a:p>
            <a:pPr marL="0" indent="6350" defTabSz="209550">
              <a:buFontTx/>
              <a:buNone/>
            </a:pPr>
            <a:r>
              <a:rPr lang="ru-RU" altLang="en-US" sz="1700" dirty="0">
                <a:latin typeface="Calibri" panose="020F0502020204030204" pitchFamily="34" charset="0"/>
                <a:cs typeface="Calibri" panose="020F0502020204030204" pitchFamily="34" charset="0"/>
              </a:rPr>
              <a:t>	- Градоначелник</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Градско веће</a:t>
            </a:r>
          </a:p>
          <a:p>
            <a:pPr marL="0" indent="6350" defTabSz="209550">
              <a:buFontTx/>
              <a:buNone/>
            </a:pPr>
            <a:r>
              <a:rPr lang="ru-RU" altLang="en-US" sz="1700" dirty="0">
                <a:latin typeface="Calibri" panose="020F0502020204030204" pitchFamily="34" charset="0"/>
                <a:cs typeface="Calibri" panose="020F0502020204030204" pitchFamily="34" charset="0"/>
              </a:rPr>
              <a:t>	- Градска управа</a:t>
            </a:r>
          </a:p>
          <a:p>
            <a:pPr marL="0" indent="6350" defTabSz="209550">
              <a:buFontTx/>
              <a:buNone/>
            </a:pPr>
            <a:r>
              <a:rPr lang="ru-RU" altLang="en-US" sz="1700" dirty="0">
                <a:latin typeface="Calibri" panose="020F0502020204030204" pitchFamily="34" charset="0"/>
                <a:cs typeface="Calibri" panose="020F0502020204030204" pitchFamily="34" charset="0"/>
              </a:rPr>
              <a:t>	- Правобранилаштво града</a:t>
            </a:r>
          </a:p>
          <a:p>
            <a:pPr marL="0" indent="6350" defTabSz="209550">
              <a:buFontTx/>
              <a:buNone/>
            </a:pPr>
            <a:r>
              <a:rPr lang="ru-RU" altLang="en-US" sz="1700" dirty="0">
                <a:latin typeface="Calibri" panose="020F0502020204030204" pitchFamily="34" charset="0"/>
                <a:cs typeface="Calibri" panose="020F0502020204030204" pitchFamily="34" charset="0"/>
              </a:rPr>
              <a:t>	- Заштитник грађана</a:t>
            </a:r>
            <a:endParaRPr lang="sr-Latn-RS" altLang="en-US" sz="1700" dirty="0">
              <a:latin typeface="Calibri" panose="020F0502020204030204" pitchFamily="34" charset="0"/>
              <a:cs typeface="Calibri" panose="020F0502020204030204" pitchFamily="34" charset="0"/>
            </a:endParaRPr>
          </a:p>
        </p:txBody>
      </p:sp>
      <p:sp>
        <p:nvSpPr>
          <p:cNvPr id="7" name="Rectangle 4">
            <a:extLst>
              <a:ext uri="{FF2B5EF4-FFF2-40B4-BE49-F238E27FC236}">
                <a16:creationId xmlns="" xmlns:a16="http://schemas.microsoft.com/office/drawing/2014/main"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dirty="0">
                <a:cs typeface="Calibri" panose="020F0502020204030204" pitchFamily="34" charset="0"/>
              </a:rPr>
              <a:t>Индиректни корисници буџетских средстава:</a:t>
            </a:r>
          </a:p>
          <a:p>
            <a:pPr>
              <a:spcBef>
                <a:spcPct val="20000"/>
              </a:spcBef>
            </a:pPr>
            <a:r>
              <a:rPr lang="ru-RU" altLang="en-US" sz="1700" dirty="0">
                <a:cs typeface="Calibri" panose="020F0502020204030204" pitchFamily="34" charset="0"/>
              </a:rPr>
              <a:t>	</a:t>
            </a:r>
            <a:r>
              <a:rPr lang="ru-RU" altLang="en-US" sz="1700" dirty="0" smtClean="0">
                <a:cs typeface="Calibri" panose="020F0502020204030204" pitchFamily="34" charset="0"/>
              </a:rPr>
              <a:t>- Народно  позориште Стерија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Градска </a:t>
            </a:r>
            <a:r>
              <a:rPr lang="ru-RU" altLang="en-US" sz="1700" dirty="0" smtClean="0">
                <a:cs typeface="Calibri" panose="020F0502020204030204" pitchFamily="34" charset="0"/>
              </a:rPr>
              <a:t> </a:t>
            </a:r>
            <a:r>
              <a:rPr lang="ru-RU" altLang="en-US" sz="1700" dirty="0">
                <a:cs typeface="Calibri" panose="020F0502020204030204" pitchFamily="34" charset="0"/>
              </a:rPr>
              <a:t>библиотека</a:t>
            </a:r>
          </a:p>
          <a:p>
            <a:pPr>
              <a:spcBef>
                <a:spcPct val="20000"/>
              </a:spcBef>
            </a:pPr>
            <a:r>
              <a:rPr lang="ru-RU" altLang="en-US" sz="1700" dirty="0">
                <a:cs typeface="Calibri" panose="020F0502020204030204" pitchFamily="34" charset="0"/>
              </a:rPr>
              <a:t>	- </a:t>
            </a:r>
            <a:r>
              <a:rPr lang="ru-RU" altLang="en-US" sz="1700" dirty="0" smtClean="0">
                <a:cs typeface="Calibri" panose="020F0502020204030204" pitchFamily="34" charset="0"/>
              </a:rPr>
              <a:t>Градски музеј</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Културни центар</a:t>
            </a:r>
          </a:p>
          <a:p>
            <a:pPr>
              <a:spcBef>
                <a:spcPct val="20000"/>
              </a:spcBef>
            </a:pPr>
            <a:r>
              <a:rPr lang="ru-RU" altLang="en-US" sz="1700" dirty="0" smtClean="0">
                <a:cs typeface="Calibri" panose="020F0502020204030204" pitchFamily="34" charset="0"/>
              </a:rPr>
              <a:t>    - Дом омладине</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Предшколска установа</a:t>
            </a:r>
          </a:p>
          <a:p>
            <a:pPr>
              <a:spcBef>
                <a:spcPct val="20000"/>
              </a:spcBef>
            </a:pPr>
            <a:r>
              <a:rPr lang="ru-RU" altLang="en-US" sz="1700" dirty="0">
                <a:cs typeface="Calibri" panose="020F0502020204030204" pitchFamily="34" charset="0"/>
              </a:rPr>
              <a:t>	- Туристички организација </a:t>
            </a:r>
            <a:r>
              <a:rPr lang="sr-Cyrl-RS" altLang="en-US" sz="1700" dirty="0">
                <a:solidFill>
                  <a:srgbClr val="FF0000"/>
                </a:solidFill>
                <a:cs typeface="Calibri" panose="020F0502020204030204" pitchFamily="34" charset="0"/>
              </a:rPr>
              <a:t> </a:t>
            </a:r>
            <a:r>
              <a:rPr lang="sr-Cyrl-RS" altLang="en-US" sz="1700" dirty="0" smtClean="0">
                <a:cs typeface="Calibri" panose="020F0502020204030204" pitchFamily="34" charset="0"/>
              </a:rPr>
              <a:t>Вршца</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Месне заједнице</a:t>
            </a:r>
          </a:p>
          <a:p>
            <a:pPr>
              <a:spcBef>
                <a:spcPct val="20000"/>
              </a:spcBef>
            </a:pPr>
            <a:r>
              <a:rPr lang="ru-RU" altLang="en-US" sz="1700" dirty="0">
                <a:cs typeface="Calibri" panose="020F0502020204030204" pitchFamily="34" charset="0"/>
              </a:rPr>
              <a:t>	</a:t>
            </a:r>
          </a:p>
          <a:p>
            <a:pPr>
              <a:spcBef>
                <a:spcPct val="20000"/>
              </a:spcBef>
            </a:pPr>
            <a:r>
              <a:rPr lang="ru-RU" altLang="en-US" sz="1600" dirty="0">
                <a:cs typeface="Calibri" panose="020F0502020204030204" pitchFamily="34" charset="0"/>
              </a:rPr>
              <a:t> </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 xmlns:a16="http://schemas.microsoft.com/office/drawing/2014/main" id="{734B072C-B864-4B5A-A0CD-62430F9C1C63}"/>
              </a:ext>
            </a:extLst>
          </p:cNvPr>
          <p:cNvSpPr>
            <a:spLocks noChangeArrowheads="1"/>
          </p:cNvSpPr>
          <p:nvPr/>
        </p:nvSpPr>
        <p:spPr bwMode="auto">
          <a:xfrm>
            <a:off x="472948" y="3982665"/>
            <a:ext cx="4038600" cy="2556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буџетских средстава:</a:t>
            </a:r>
          </a:p>
          <a:p>
            <a:pPr>
              <a:spcBef>
                <a:spcPct val="20000"/>
              </a:spcBef>
            </a:pPr>
            <a:r>
              <a:rPr lang="ru-RU" altLang="en-US" sz="1700" dirty="0">
                <a:cs typeface="Calibri" panose="020F0502020204030204" pitchFamily="34" charset="0"/>
              </a:rPr>
              <a:t>	- Образовне институције </a:t>
            </a:r>
            <a:r>
              <a:rPr lang="ru-RU" altLang="en-US" sz="1700" dirty="0" smtClean="0">
                <a:cs typeface="Calibri" panose="020F0502020204030204" pitchFamily="34" charset="0"/>
              </a:rPr>
              <a:t>(основне и средње школе</a:t>
            </a:r>
            <a:r>
              <a:rPr lang="ru-RU" altLang="en-US" sz="1700" dirty="0">
                <a:cs typeface="Calibri" panose="020F0502020204030204" pitchFamily="34" charset="0"/>
              </a:rPr>
              <a:t>)</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дом здравља и Апотека )</a:t>
            </a:r>
            <a:endParaRPr lang="ru-RU" altLang="en-US" sz="1700" dirty="0">
              <a:cs typeface="Calibri" panose="020F0502020204030204" pitchFamily="34" charset="0"/>
            </a:endParaRP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p14="http://schemas.microsoft.com/office/powerpoint/2010/main" val="1187114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1010610"/>
          </a:xfrm>
        </p:spPr>
        <p:txBody>
          <a:bodyPr>
            <a:normAutofit/>
          </a:bodyPr>
          <a:lstStyle/>
          <a:p>
            <a:r>
              <a:rPr lang="sr-Cyrl-RS" sz="3000" b="1" dirty="0"/>
              <a:t>Како настаје буџет</a:t>
            </a:r>
            <a:r>
              <a:rPr lang="sr-Latn-RS" sz="3000" b="1" dirty="0"/>
              <a:t> </a:t>
            </a:r>
            <a:r>
              <a:rPr lang="sr-Cyrl-RS" sz="3000" b="1" dirty="0"/>
              <a:t>града?</a:t>
            </a:r>
            <a:endParaRPr lang="en-US" sz="3000" b="1"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
        <p:nvSpPr>
          <p:cNvPr id="4" name="Rectangle 3">
            <a:extLst>
              <a:ext uri="{FF2B5EF4-FFF2-40B4-BE49-F238E27FC236}">
                <a16:creationId xmlns="" xmlns:a16="http://schemas.microsoft.com/office/drawing/2014/main" id="{85C6FDEC-5142-4586-B190-1B2F0895762E}"/>
              </a:ext>
            </a:extLst>
          </p:cNvPr>
          <p:cNvSpPr/>
          <p:nvPr/>
        </p:nvSpPr>
        <p:spPr>
          <a:xfrm>
            <a:off x="325657" y="1715070"/>
            <a:ext cx="8492686" cy="4801314"/>
          </a:xfrm>
          <a:prstGeom prst="rect">
            <a:avLst/>
          </a:prstGeom>
        </p:spPr>
        <p:txBody>
          <a:bodyPr wrap="square">
            <a:spAutoFit/>
          </a:bodyPr>
          <a:lstStyle/>
          <a:p>
            <a:pPr algn="just"/>
            <a:r>
              <a:rPr lang="sr-Cyrl-RS" sz="1700" b="1" dirty="0"/>
              <a:t>БУЏЕТ </a:t>
            </a:r>
            <a:r>
              <a:rPr lang="sr-Cyrl-RS" sz="1700" dirty="0"/>
              <a:t>града је правни документ који утврђује план прихода и примања и расхода и издатака града за буџетску, односно календарску годину.</a:t>
            </a:r>
          </a:p>
          <a:p>
            <a:pPr algn="just"/>
            <a:endParaRPr lang="en-US" sz="1700" dirty="0"/>
          </a:p>
          <a:p>
            <a:pPr algn="just"/>
            <a:r>
              <a:rPr lang="sr-Cyrl-RS" sz="1700" dirty="0"/>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p>
          <a:p>
            <a:pPr algn="just"/>
            <a:endParaRPr lang="en-US" sz="1700" dirty="0"/>
          </a:p>
          <a:p>
            <a:pPr algn="just"/>
            <a:r>
              <a:rPr lang="sr-Cyrl-RS" sz="1700" dirty="0"/>
              <a:t>Из градског буџета се током године плаћају све обавезе локалне самоуправе. Исто тако у буџет се сливају приходи из којих се подмирују те обавезе. </a:t>
            </a:r>
          </a:p>
          <a:p>
            <a:pPr algn="just"/>
            <a:endParaRPr lang="en-US" sz="1700" dirty="0"/>
          </a:p>
          <a:p>
            <a:pPr algn="just"/>
            <a:r>
              <a:rPr lang="sr-Cyrl-RS" sz="1700" dirty="0"/>
              <a:t>Градоначелник и локална управа спроводе градску политику, а главна полуга те политике и развоја је управо буџет града.</a:t>
            </a:r>
          </a:p>
          <a:p>
            <a:pPr algn="just"/>
            <a:endParaRPr lang="en-US" sz="1700" dirty="0"/>
          </a:p>
          <a:p>
            <a:pPr algn="just"/>
            <a:r>
              <a:rPr lang="sr-Cyrl-RS" sz="1700" dirty="0"/>
              <a:t>Приликом дефинисања овог, за град </a:t>
            </a:r>
            <a:r>
              <a:rPr lang="sr-Cyrl-RS" sz="1700" dirty="0" smtClean="0"/>
              <a:t>Вршац</a:t>
            </a:r>
            <a:r>
              <a:rPr lang="sr-Latn-RS" sz="1700" dirty="0" smtClean="0"/>
              <a:t> </a:t>
            </a:r>
            <a:r>
              <a:rPr lang="sr-Cyrl-RS" sz="1700" dirty="0"/>
              <a:t>најважнијег документа, руководе се законским оквиром и прописима, стратешким приоритетима развоја и другим елементима.</a:t>
            </a:r>
          </a:p>
          <a:p>
            <a:pPr algn="just"/>
            <a:endParaRPr lang="en-US" sz="1700" dirty="0"/>
          </a:p>
          <a:p>
            <a:pPr algn="just"/>
            <a:r>
              <a:rPr lang="sr-Cyrl-RS" sz="1700" dirty="0"/>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p>
        </p:txBody>
      </p:sp>
    </p:spTree>
    <p:extLst>
      <p:ext uri="{BB962C8B-B14F-4D97-AF65-F5344CB8AC3E}">
        <p14:creationId xmlns:p14="http://schemas.microsoft.com/office/powerpoint/2010/main" val="2641440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Diagram 4"/>
          <p:cNvGraphicFramePr/>
          <p:nvPr>
            <p:extLst>
              <p:ext uri="{D42A27DB-BD31-4B8C-83A1-F6EECF244321}">
                <p14:modId xmlns:p14="http://schemas.microsoft.com/office/powerpoint/2010/main" val="1020464631"/>
              </p:ext>
            </p:extLst>
          </p:nvPr>
        </p:nvGraphicFramePr>
        <p:xfrm>
          <a:off x="1259632" y="1484784"/>
          <a:ext cx="6537920" cy="454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2278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4" name="Diagram 3"/>
          <p:cNvGraphicFramePr/>
          <p:nvPr>
            <p:extLst>
              <p:ext uri="{D42A27DB-BD31-4B8C-83A1-F6EECF244321}">
                <p14:modId xmlns:p14="http://schemas.microsoft.com/office/powerpoint/2010/main" val="2976740869"/>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69507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градска каса?</a:t>
            </a:r>
            <a:endParaRPr lang="sr-Latn-RS" sz="2800" b="1" dirty="0"/>
          </a:p>
        </p:txBody>
      </p:sp>
      <p:sp useBgFill="1">
        <p:nvSpPr>
          <p:cNvPr id="3" name="Content Placeholder 2">
            <a:extLst>
              <a:ext uri="{FF2B5EF4-FFF2-40B4-BE49-F238E27FC236}">
                <a16:creationId xmlns="" xmlns:a16="http://schemas.microsoft.com/office/drawing/2014/main"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града</a:t>
            </a:r>
            <a:r>
              <a:rPr lang="sr-Cyrl-RS" sz="1700" dirty="0">
                <a:solidFill>
                  <a:srgbClr val="FF0000"/>
                </a:solidFill>
              </a:rPr>
              <a:t> </a:t>
            </a:r>
            <a:r>
              <a:rPr lang="sr-Cyrl-RS" sz="1700" dirty="0" smtClean="0">
                <a:solidFill>
                  <a:srgbClr val="FF0000"/>
                </a:solidFill>
              </a:rPr>
              <a:t>Вршца </a:t>
            </a:r>
            <a:r>
              <a:rPr lang="sr-Cyrl-RS" sz="1700" dirty="0"/>
              <a:t>за </a:t>
            </a:r>
            <a:r>
              <a:rPr lang="sr-Cyrl-RS" sz="1700" dirty="0" smtClean="0"/>
              <a:t>2019. </a:t>
            </a:r>
            <a:r>
              <a:rPr lang="sr-Cyrl-RS" sz="1700" dirty="0"/>
              <a:t>годину 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endParaRPr lang="en-GB" sz="1600" dirty="0"/>
          </a:p>
          <a:p>
            <a:pPr algn="just"/>
            <a:r>
              <a:rPr lang="sr-Cyrl-RS" sz="1700" dirty="0"/>
              <a:t>Одлуком о буџету града </a:t>
            </a:r>
            <a:r>
              <a:rPr lang="sr-Cyrl-RS" sz="1700" dirty="0">
                <a:solidFill>
                  <a:srgbClr val="FF0000"/>
                </a:solidFill>
              </a:rPr>
              <a:t> </a:t>
            </a:r>
            <a:r>
              <a:rPr lang="sr-Cyrl-RS" sz="1700" dirty="0" smtClean="0">
                <a:solidFill>
                  <a:srgbClr val="FF0000"/>
                </a:solidFill>
              </a:rPr>
              <a:t>Вршца </a:t>
            </a:r>
            <a:r>
              <a:rPr lang="sr-Cyrl-RS" sz="1700" dirty="0" smtClean="0"/>
              <a:t> </a:t>
            </a:r>
            <a:r>
              <a:rPr lang="sr-Cyrl-RS" sz="1700" dirty="0"/>
              <a:t>за </a:t>
            </a:r>
            <a:r>
              <a:rPr lang="sr-Cyrl-RS" sz="1700" dirty="0" smtClean="0"/>
              <a:t>2019. </a:t>
            </a:r>
            <a:r>
              <a:rPr lang="sr-Cyrl-RS" sz="1700" dirty="0"/>
              <a:t>годину планирана су средства из буџета града у износу од</a:t>
            </a:r>
            <a:r>
              <a:rPr lang="en-GB" sz="1700" dirty="0">
                <a:solidFill>
                  <a:srgbClr val="FF0000"/>
                </a:solidFill>
              </a:rPr>
              <a:t> </a:t>
            </a:r>
            <a:r>
              <a:rPr lang="sr-Cyrl-RS" sz="1700" dirty="0" smtClean="0">
                <a:solidFill>
                  <a:srgbClr val="FF0000"/>
                </a:solidFill>
              </a:rPr>
              <a:t>1,914.595.000 </a:t>
            </a:r>
            <a:r>
              <a:rPr lang="sr-Cyrl-RS" sz="1700" dirty="0"/>
              <a:t>динара и пренета средства из ранијих година у износу од </a:t>
            </a:r>
            <a:r>
              <a:rPr lang="sr-Cyrl-RS" sz="1700" dirty="0" smtClean="0">
                <a:solidFill>
                  <a:srgbClr val="FF0000"/>
                </a:solidFill>
              </a:rPr>
              <a:t>200.905.000</a:t>
            </a:r>
            <a:r>
              <a:rPr lang="sr-Cyrl-RS" sz="1700" dirty="0" smtClean="0"/>
              <a:t> </a:t>
            </a:r>
            <a:r>
              <a:rPr lang="sr-Cyrl-RS" sz="1700" dirty="0"/>
              <a:t>динара. </a:t>
            </a:r>
          </a:p>
        </p:txBody>
      </p:sp>
      <p:sp>
        <p:nvSpPr>
          <p:cNvPr id="4" name="Slide Number Placeholder 3">
            <a:extLst>
              <a:ext uri="{FF2B5EF4-FFF2-40B4-BE49-F238E27FC236}">
                <a16:creationId xmlns="" xmlns:a16="http://schemas.microsoft.com/office/drawing/2014/main" id="{186E5D0E-B6F3-4167-8B33-0D307B0B28BD}"/>
              </a:ext>
            </a:extLst>
          </p:cNvPr>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6" name="Diagram 5"/>
          <p:cNvGraphicFramePr/>
          <p:nvPr>
            <p:extLst>
              <p:ext uri="{D42A27DB-BD31-4B8C-83A1-F6EECF244321}">
                <p14:modId xmlns:p14="http://schemas.microsoft.com/office/powerpoint/2010/main" val="1604157899"/>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 xmlns:a16="http://schemas.microsoft.com/office/drawing/2014/main"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 xmlns:a16="http://schemas.microsoft.com/office/drawing/2014/main" id="{166762BC-F4C2-481D-B9D2-3C8B403BB8B2}"/>
              </a:ext>
            </a:extLst>
          </p:cNvPr>
          <p:cNvPicPr>
            <a:picLocks noChangeAspect="1"/>
          </p:cNvPicPr>
          <p:nvPr/>
        </p:nvPicPr>
        <p:blipFill>
          <a:blip r:embed="rId7">
            <a:extLst>
              <a:ext uri="{28A0092B-C50C-407E-A947-70E740481C1C}">
                <a14:useLocalDpi xmlns:a14="http://schemas.microsoft.com/office/drawing/2010/main" val="0"/>
              </a:ext>
              <a:ext uri="{837473B0-CC2E-450A-ABE3-18F120FF3D39}">
                <a1611:picAttrSrcUrl xmlns="" xmlns:a1611="http://schemas.microsoft.com/office/drawing/2016/11/main"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 xmlns:a16="http://schemas.microsoft.com/office/drawing/2014/main" id="{9F752DEC-C823-4E33-9B74-2DB6D4AFC9BB}"/>
              </a:ext>
            </a:extLst>
          </p:cNvPr>
          <p:cNvSpPr txBox="1"/>
          <p:nvPr/>
        </p:nvSpPr>
        <p:spPr>
          <a:xfrm>
            <a:off x="3878844" y="1839830"/>
            <a:ext cx="4979436" cy="1323439"/>
          </a:xfrm>
          <a:prstGeom prst="rect">
            <a:avLst/>
          </a:prstGeom>
          <a:noFill/>
        </p:spPr>
        <p:txBody>
          <a:bodyPr wrap="square" rtlCol="0">
            <a:spAutoFit/>
          </a:bodyPr>
          <a:lstStyle/>
          <a:p>
            <a:r>
              <a:rPr lang="sr-Cyrl-RS" sz="4400" b="1" dirty="0" smtClean="0">
                <a:solidFill>
                  <a:srgbClr val="FF0000"/>
                </a:solidFill>
              </a:rPr>
              <a:t>2,115.500.000</a:t>
            </a:r>
            <a:r>
              <a:rPr lang="en-GB" sz="4400" b="1" dirty="0" smtClean="0"/>
              <a:t> </a:t>
            </a:r>
            <a:r>
              <a:rPr lang="sr-Cyrl-RS" sz="3600" b="1" dirty="0"/>
              <a:t>милијарди динара</a:t>
            </a:r>
            <a:endParaRPr lang="en-US" sz="3600" b="1" dirty="0"/>
          </a:p>
        </p:txBody>
      </p:sp>
    </p:spTree>
    <p:extLst>
      <p:ext uri="{BB962C8B-B14F-4D97-AF65-F5344CB8AC3E}">
        <p14:creationId xmlns:p14="http://schemas.microsoft.com/office/powerpoint/2010/main" val="170447323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8|2.3|2.3|2.2|2.3|2.3|2.6|2.3|2.3|2.6"/>
</p:tagLst>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3645</TotalTime>
  <Words>1812</Words>
  <Application>Microsoft Office PowerPoint</Application>
  <PresentationFormat>On-screen Show (4:3)</PresentationFormat>
  <Paragraphs>403</Paragraphs>
  <Slides>23</Slides>
  <Notes>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Custom Design</vt:lpstr>
      <vt:lpstr>ГРАД  ВРШАЦ</vt:lpstr>
      <vt:lpstr>PowerPoint Presentation</vt:lpstr>
      <vt:lpstr>PowerPoint Presentation</vt:lpstr>
      <vt:lpstr>PowerPoint Presentation</vt:lpstr>
      <vt:lpstr>Ко се финансира из буџета?</vt:lpstr>
      <vt:lpstr>Како настаје буџет града?</vt:lpstr>
      <vt:lpstr>Ко све може да учествује у изради буџета?</vt:lpstr>
      <vt:lpstr>На основу чега се доноси буџет?</vt:lpstr>
      <vt:lpstr>Како се пуни градска каса?</vt:lpstr>
      <vt:lpstr>Шта су приходи и примања буџета?</vt:lpstr>
      <vt:lpstr>Структура планираних прихода и примања за 2019. годину</vt:lpstr>
      <vt:lpstr>Структура планираних прихода и примања за 2019. годину</vt:lpstr>
      <vt:lpstr>Шта се променило у односу на 2018. годину?</vt:lpstr>
      <vt:lpstr>На шта се троше јавна средства?</vt:lpstr>
      <vt:lpstr>Шта су расходи и издаци буџета?</vt:lpstr>
      <vt:lpstr>Структура планираних расхода и издатака буџета за 2019. годину</vt:lpstr>
      <vt:lpstr>Структура планираних расхода и издатака буџета за 2019. годину</vt:lpstr>
      <vt:lpstr>Расходи буџета по програмима</vt:lpstr>
      <vt:lpstr>Структура расхода по буџетским програмима</vt:lpstr>
      <vt:lpstr>Расходи буџета расподељени по буџетским корисницима</vt:lpstr>
      <vt:lpstr>Најважнији капитални пројекти</vt:lpstr>
      <vt:lpstr>Најважнији пројекти од интереса за локалну заједницу</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Dragan Dakic</cp:lastModifiedBy>
  <cp:revision>403</cp:revision>
  <cp:lastPrinted>2018-01-29T14:26:33Z</cp:lastPrinted>
  <dcterms:created xsi:type="dcterms:W3CDTF">2006-08-16T00:00:00Z</dcterms:created>
  <dcterms:modified xsi:type="dcterms:W3CDTF">2022-03-01T06:44:10Z</dcterms:modified>
</cp:coreProperties>
</file>